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4" r:id="rId2"/>
  </p:sldMasterIdLst>
  <p:notesMasterIdLst>
    <p:notesMasterId r:id="rId28"/>
  </p:notesMasterIdLst>
  <p:handoutMasterIdLst>
    <p:handoutMasterId r:id="rId29"/>
  </p:handoutMasterIdLst>
  <p:sldIdLst>
    <p:sldId id="269" r:id="rId3"/>
    <p:sldId id="293" r:id="rId4"/>
    <p:sldId id="292" r:id="rId5"/>
    <p:sldId id="367" r:id="rId6"/>
    <p:sldId id="387" r:id="rId7"/>
    <p:sldId id="509" r:id="rId8"/>
    <p:sldId id="374" r:id="rId9"/>
    <p:sldId id="417" r:id="rId10"/>
    <p:sldId id="468" r:id="rId11"/>
    <p:sldId id="406" r:id="rId12"/>
    <p:sldId id="507" r:id="rId13"/>
    <p:sldId id="506" r:id="rId14"/>
    <p:sldId id="296" r:id="rId15"/>
    <p:sldId id="373" r:id="rId16"/>
    <p:sldId id="372" r:id="rId17"/>
    <p:sldId id="382" r:id="rId18"/>
    <p:sldId id="440" r:id="rId19"/>
    <p:sldId id="439" r:id="rId20"/>
    <p:sldId id="441" r:id="rId21"/>
    <p:sldId id="300" r:id="rId22"/>
    <p:sldId id="478" r:id="rId23"/>
    <p:sldId id="511" r:id="rId24"/>
    <p:sldId id="503" r:id="rId25"/>
    <p:sldId id="512" r:id="rId26"/>
    <p:sldId id="274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48CCE0-C405-6B42-9251-996998E1837D}" v="9" dt="2023-06-20T09:50:06.5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42" autoAdjust="0"/>
    <p:restoredTop sz="76197"/>
  </p:normalViewPr>
  <p:slideViewPr>
    <p:cSldViewPr snapToGrid="0">
      <p:cViewPr varScale="1">
        <p:scale>
          <a:sx n="87" d="100"/>
          <a:sy n="87" d="100"/>
        </p:scale>
        <p:origin x="172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ore-KR" b="0" i="0" dirty="0">
                <a:solidFill>
                  <a:srgbClr val="444444"/>
                </a:solidFill>
                <a:effectLst/>
                <a:latin typeface="Noto Sans KR"/>
              </a:rPr>
              <a:t>IBM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은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2020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년 양자 로드맵을 처음 발표한 이후 타임라인 상의 목표를 달성 중</a:t>
            </a:r>
            <a:endParaRPr lang="en-US" altLang="ko-KR" b="0" i="0" dirty="0">
              <a:solidFill>
                <a:srgbClr val="444444"/>
              </a:solidFill>
              <a:effectLst/>
              <a:latin typeface="Noto Sans KR"/>
            </a:endParaRPr>
          </a:p>
          <a:p>
            <a:endParaRPr lang="en-US" altLang="ko-KR" b="0" i="0" dirty="0">
              <a:solidFill>
                <a:srgbClr val="444444"/>
              </a:solidFill>
              <a:effectLst/>
              <a:latin typeface="Noto Sans KR"/>
            </a:endParaRPr>
          </a:p>
          <a:p>
            <a:r>
              <a:rPr lang="ko-KR" altLang="en-US" b="0" i="0" dirty="0">
                <a:solidFill>
                  <a:srgbClr val="4D5156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지속적으로 달성할 경우</a:t>
            </a:r>
            <a:endParaRPr lang="en-US" altLang="ko-KR" b="0" i="0" dirty="0">
              <a:solidFill>
                <a:srgbClr val="4D5156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b="0" i="0" dirty="0">
                <a:solidFill>
                  <a:srgbClr val="4D5156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공개키 기반 암호화를 위협이 현실로 이루어짐</a:t>
            </a:r>
            <a:endParaRPr lang="en-US" altLang="ko-KR" b="0" i="0" dirty="0">
              <a:solidFill>
                <a:srgbClr val="444444"/>
              </a:solidFill>
              <a:effectLst/>
              <a:latin typeface="Noto Sans KR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709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453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NSA</a:t>
            </a:r>
            <a:r>
              <a:rPr lang="ko-KR" altLang="en-US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는 </a:t>
            </a:r>
            <a:r>
              <a:rPr lang="en-US" altLang="ko-KR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2035</a:t>
            </a:r>
            <a:r>
              <a:rPr lang="ko-KR" altLang="en-US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년까지 양자 내성 전환을 예상함</a:t>
            </a:r>
            <a:endParaRPr lang="en-US" altLang="ko-KR" b="0" i="0" u="none" strike="noStrike" dirty="0">
              <a:solidFill>
                <a:srgbClr val="222222"/>
              </a:solidFill>
              <a:effectLst/>
              <a:latin typeface="-apple-system"/>
            </a:endParaRPr>
          </a:p>
          <a:p>
            <a:r>
              <a:rPr lang="en-US" altLang="ko-KR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NIST </a:t>
            </a:r>
            <a:r>
              <a:rPr lang="ko-KR" altLang="en-US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최근 발표 기반으로 </a:t>
            </a:r>
            <a:r>
              <a:rPr lang="en-US" altLang="ko-KR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CNSA 2.0 </a:t>
            </a:r>
            <a:r>
              <a:rPr lang="ko-KR" altLang="en-US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알고리즘 선택</a:t>
            </a:r>
            <a:endParaRPr lang="en-US" altLang="ko-KR" b="0" i="0" u="none" strike="noStrike" dirty="0">
              <a:solidFill>
                <a:srgbClr val="222222"/>
              </a:solidFill>
              <a:effectLst/>
              <a:latin typeface="-apple-system"/>
            </a:endParaRPr>
          </a:p>
          <a:p>
            <a:endParaRPr lang="en-US" altLang="ko-KR" b="0" i="0" u="none" strike="noStrike" dirty="0">
              <a:solidFill>
                <a:srgbClr val="222222"/>
              </a:solidFill>
              <a:effectLst/>
              <a:latin typeface="-apple-system"/>
            </a:endParaRPr>
          </a:p>
          <a:p>
            <a:r>
              <a:rPr lang="en-US" altLang="ko-KR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CNSA 2.0 : CNSA 1.0</a:t>
            </a:r>
            <a:r>
              <a:rPr lang="ko-KR" altLang="en-US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의 업데이트</a:t>
            </a:r>
            <a:endParaRPr lang="en-US" altLang="ko-KR" b="0" i="0" u="none" strike="noStrike" dirty="0">
              <a:solidFill>
                <a:srgbClr val="222222"/>
              </a:solidFill>
              <a:effectLst/>
              <a:latin typeface="-apple-system"/>
            </a:endParaRPr>
          </a:p>
          <a:p>
            <a:r>
              <a:rPr lang="en-US" altLang="ko-KR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	</a:t>
            </a:r>
            <a:r>
              <a:rPr lang="ko-KR" altLang="en-US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새로운 공개 및 대칭 키 암호화와 소프트웨어 및 펌웨어 업데이트 포함</a:t>
            </a:r>
            <a:endParaRPr lang="en-US" altLang="ko-KR" b="0" i="0" u="none" strike="noStrike" dirty="0">
              <a:solidFill>
                <a:srgbClr val="222222"/>
              </a:solidFill>
              <a:effectLst/>
              <a:latin typeface="-apple-system"/>
            </a:endParaRPr>
          </a:p>
          <a:p>
            <a:r>
              <a:rPr lang="en-US" altLang="ko-KR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	</a:t>
            </a:r>
            <a:r>
              <a:rPr lang="ko-KR" altLang="en-US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클래식 및 양자 컴퓨터에 대해 안전한 것으로 간주되었다</a:t>
            </a:r>
            <a:r>
              <a:rPr lang="en-US" altLang="ko-KR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.</a:t>
            </a:r>
          </a:p>
          <a:p>
            <a:endParaRPr lang="en-US" altLang="ko-KR" b="0" i="0" u="none" strike="noStrike" dirty="0">
              <a:solidFill>
                <a:srgbClr val="222222"/>
              </a:solidFill>
              <a:effectLst/>
              <a:latin typeface="-apple-system"/>
            </a:endParaRPr>
          </a:p>
          <a:p>
            <a:r>
              <a:rPr lang="en-US" altLang="ko-KR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CNSA 2.0 : https://media.defense.gov/2022/Sep/07/2003071834/-1/-1/0/CSA_CNSA_2.0_ALGORITHMS_.PDF</a:t>
            </a:r>
          </a:p>
          <a:p>
            <a:endParaRPr lang="en-US" altLang="ko-KR" b="0" i="0" u="none" strike="noStrike" dirty="0">
              <a:solidFill>
                <a:srgbClr val="222222"/>
              </a:solidFill>
              <a:effectLst/>
              <a:latin typeface="-apple-system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715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097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핸드쉐이크</a:t>
            </a:r>
            <a:r>
              <a:rPr lang="ko-KR" altLang="en-US" dirty="0"/>
              <a:t> 과정에서 필요한 패킷의 길이를 보았을 때</a:t>
            </a:r>
            <a:r>
              <a:rPr lang="en-US" altLang="ko-KR" dirty="0"/>
              <a:t>, </a:t>
            </a:r>
            <a:r>
              <a:rPr lang="ko-KR" altLang="en-US" dirty="0"/>
              <a:t>시간 결과와 다르게 예상한대로의 결과를 확인할 수 있었다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공개키와 암호문 크기가 가장 작은 </a:t>
            </a:r>
            <a:r>
              <a:rPr lang="en-US" altLang="ko-KR" dirty="0" err="1"/>
              <a:t>kyber</a:t>
            </a:r>
            <a:r>
              <a:rPr lang="ko-KR" altLang="en-US" dirty="0"/>
              <a:t>가 예상대로 가장 적은 패킷 크기를 보여주고 있으며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가장 큰 크기 공개키와 암호문 크기를 가지는 </a:t>
            </a:r>
            <a:r>
              <a:rPr lang="en-US" altLang="ko-KR" dirty="0" err="1"/>
              <a:t>frodo</a:t>
            </a:r>
            <a:r>
              <a:rPr lang="ko-KR" altLang="en-US" dirty="0"/>
              <a:t>에서 가장 큰 패킷 크기를 보여주고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468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클라이언트와 서버 모두에서 패킷을 수집했으며 수집된 두 패킷을 분석한 결과 다음과 같은 결과를 확인할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예상과 기존의 </a:t>
            </a:r>
            <a:r>
              <a:rPr lang="en-US" altLang="ko-KR" dirty="0"/>
              <a:t>ECDH</a:t>
            </a:r>
            <a:r>
              <a:rPr lang="ko-KR" altLang="en-US" dirty="0"/>
              <a:t>와 큰 차이를 확인할 수 없었으며</a:t>
            </a:r>
            <a:r>
              <a:rPr lang="en-US" altLang="ko-KR" dirty="0"/>
              <a:t>, </a:t>
            </a:r>
            <a:r>
              <a:rPr lang="ko-KR" altLang="en-US" dirty="0"/>
              <a:t>가장 빠른 알고리즘으로 알려진 </a:t>
            </a:r>
            <a:r>
              <a:rPr lang="en-US" altLang="ko-KR" dirty="0" err="1"/>
              <a:t>kyber</a:t>
            </a:r>
            <a:r>
              <a:rPr lang="ko-KR" altLang="en-US" dirty="0"/>
              <a:t>가 오히려 오랜 시간이 걸리는 것을 확인하였습니다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알고리즘의 문제라고 생각되지 않고 측정 방법이나 수집 방법의 문제가 있을 것으로 판단하였습니다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이를 확인하기 위해서 표준편차를 구해서 확인해 본 결과 </a:t>
            </a:r>
            <a:r>
              <a:rPr lang="en-US" altLang="ko-KR" dirty="0"/>
              <a:t>0.4 </a:t>
            </a:r>
            <a:r>
              <a:rPr lang="ko-KR" altLang="en-US" dirty="0"/>
              <a:t>정도로 크게 나오는 것을 확인하였습니다</a:t>
            </a:r>
            <a:r>
              <a:rPr lang="en-US" altLang="ko-KR" dirty="0"/>
              <a:t>. </a:t>
            </a:r>
            <a:r>
              <a:rPr lang="ko-KR" altLang="en-US" dirty="0"/>
              <a:t>이는 하나의 알고리즘에서 각각의 </a:t>
            </a:r>
            <a:r>
              <a:rPr lang="ko-KR" altLang="en-US" dirty="0" err="1"/>
              <a:t>핸드쉐이크</a:t>
            </a:r>
            <a:r>
              <a:rPr lang="ko-KR" altLang="en-US" dirty="0"/>
              <a:t> 과정의 성능이 차이가 심한 것을 의미하며</a:t>
            </a:r>
            <a:endParaRPr lang="en-US" altLang="ko-KR" dirty="0"/>
          </a:p>
          <a:p>
            <a:r>
              <a:rPr lang="ko-KR" altLang="en-US" dirty="0"/>
              <a:t>정확한 수치라고 보기 어렵다고 판단하였습니다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138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클라이언트와 서버 모두에서 패킷을 수집했으며 수집된 두 패킷을 분석한 결과 다음과 같은 결과를 확인할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예상과 기존의 </a:t>
            </a:r>
            <a:r>
              <a:rPr lang="en-US" altLang="ko-KR" dirty="0"/>
              <a:t>ECDH</a:t>
            </a:r>
            <a:r>
              <a:rPr lang="ko-KR" altLang="en-US" dirty="0"/>
              <a:t>와 큰 차이를 확인할 수 없었으며</a:t>
            </a:r>
            <a:r>
              <a:rPr lang="en-US" altLang="ko-KR" dirty="0"/>
              <a:t>, </a:t>
            </a:r>
            <a:r>
              <a:rPr lang="ko-KR" altLang="en-US" dirty="0"/>
              <a:t>가장 빠른 알고리즘으로 알려진 </a:t>
            </a:r>
            <a:r>
              <a:rPr lang="en-US" altLang="ko-KR" dirty="0" err="1"/>
              <a:t>kyber</a:t>
            </a:r>
            <a:r>
              <a:rPr lang="ko-KR" altLang="en-US" dirty="0"/>
              <a:t>가 오히려 오랜 시간이 걸리는 것을 확인하였습니다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알고리즘의 문제라고 생각되지 않고 측정 방법이나 수집 방법의 문제가 있을 것으로 판단하였습니다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이를 확인하기 위해서 표준편차를 구해서 확인해 본 결과 </a:t>
            </a:r>
            <a:r>
              <a:rPr lang="en-US" altLang="ko-KR" dirty="0"/>
              <a:t>0.4 </a:t>
            </a:r>
            <a:r>
              <a:rPr lang="ko-KR" altLang="en-US" dirty="0"/>
              <a:t>정도로 크게 나오는 것을 확인하였습니다</a:t>
            </a:r>
            <a:r>
              <a:rPr lang="en-US" altLang="ko-KR" dirty="0"/>
              <a:t>. </a:t>
            </a:r>
            <a:r>
              <a:rPr lang="ko-KR" altLang="en-US" dirty="0"/>
              <a:t>이는 하나의 알고리즘에서 각각의 </a:t>
            </a:r>
            <a:r>
              <a:rPr lang="ko-KR" altLang="en-US" dirty="0" err="1"/>
              <a:t>핸드쉐이크</a:t>
            </a:r>
            <a:r>
              <a:rPr lang="ko-KR" altLang="en-US" dirty="0"/>
              <a:t> 과정의 성능이 차이가 심한 것을 의미하며</a:t>
            </a:r>
            <a:endParaRPr lang="en-US" altLang="ko-KR" dirty="0"/>
          </a:p>
          <a:p>
            <a:r>
              <a:rPr lang="ko-KR" altLang="en-US" dirty="0"/>
              <a:t>정확한 수치라고 보기 어렵다고 판단하였습니다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588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클라이언트와 서버 모두에서 패킷을 수집했으며 수집된 두 패킷을 분석한 결과 다음과 같은 결과를 확인할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예상과 기존의 </a:t>
            </a:r>
            <a:r>
              <a:rPr lang="en-US" altLang="ko-KR" dirty="0"/>
              <a:t>ECDH</a:t>
            </a:r>
            <a:r>
              <a:rPr lang="ko-KR" altLang="en-US" dirty="0"/>
              <a:t>와 큰 차이를 확인할 수 없었으며</a:t>
            </a:r>
            <a:r>
              <a:rPr lang="en-US" altLang="ko-KR" dirty="0"/>
              <a:t>, </a:t>
            </a:r>
            <a:r>
              <a:rPr lang="ko-KR" altLang="en-US" dirty="0"/>
              <a:t>가장 빠른 알고리즘으로 알려진 </a:t>
            </a:r>
            <a:r>
              <a:rPr lang="en-US" altLang="ko-KR" dirty="0" err="1"/>
              <a:t>kyber</a:t>
            </a:r>
            <a:r>
              <a:rPr lang="ko-KR" altLang="en-US" dirty="0"/>
              <a:t>가 오히려 오랜 시간이 걸리는 것을 확인하였습니다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알고리즘의 문제라고 생각되지 않고 측정 방법이나 수집 방법의 문제가 있을 것으로 판단하였습니다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이를 확인하기 위해서 표준편차를 구해서 확인해 본 결과 </a:t>
            </a:r>
            <a:r>
              <a:rPr lang="en-US" altLang="ko-KR" dirty="0"/>
              <a:t>0.4 </a:t>
            </a:r>
            <a:r>
              <a:rPr lang="ko-KR" altLang="en-US" dirty="0"/>
              <a:t>정도로 크게 나오는 것을 확인하였습니다</a:t>
            </a:r>
            <a:r>
              <a:rPr lang="en-US" altLang="ko-KR" dirty="0"/>
              <a:t>. </a:t>
            </a:r>
            <a:r>
              <a:rPr lang="ko-KR" altLang="en-US" dirty="0"/>
              <a:t>이는 하나의 알고리즘에서 각각의 </a:t>
            </a:r>
            <a:r>
              <a:rPr lang="ko-KR" altLang="en-US" dirty="0" err="1"/>
              <a:t>핸드쉐이크</a:t>
            </a:r>
            <a:r>
              <a:rPr lang="ko-KR" altLang="en-US" dirty="0"/>
              <a:t> 과정의 성능이 차이가 심한 것을 의미하며</a:t>
            </a:r>
            <a:endParaRPr lang="en-US" altLang="ko-KR" dirty="0"/>
          </a:p>
          <a:p>
            <a:r>
              <a:rPr lang="ko-KR" altLang="en-US" dirty="0"/>
              <a:t>정확한 수치라고 보기 어렵다고 판단하였습니다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708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6038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1985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E1F05D-CAB2-4449-9080-23E587630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모서리가 둥근 직사각형 19">
            <a:extLst>
              <a:ext uri="{FF2B5EF4-FFF2-40B4-BE49-F238E27FC236}">
                <a16:creationId xmlns:a16="http://schemas.microsoft.com/office/drawing/2014/main" id="{80FE2FBD-DB22-4F77-BAFC-91F7A85FF45B}"/>
              </a:ext>
            </a:extLst>
          </p:cNvPr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텍스트 개체 틀 8">
            <a:extLst>
              <a:ext uri="{FF2B5EF4-FFF2-40B4-BE49-F238E27FC236}">
                <a16:creationId xmlns:a16="http://schemas.microsoft.com/office/drawing/2014/main" id="{76E8B8A8-F33C-46C2-9FDC-BCA35A9980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11271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30" t="65598" b="9375"/>
          <a:stretch/>
        </p:blipFill>
        <p:spPr>
          <a:xfrm>
            <a:off x="0" y="6646331"/>
            <a:ext cx="1809148" cy="16086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60" b="12513"/>
          <a:stretch/>
        </p:blipFill>
        <p:spPr>
          <a:xfrm>
            <a:off x="10880202" y="6675969"/>
            <a:ext cx="1311798" cy="16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676048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2158084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3073925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993106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2158085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307068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999684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75679D-F710-B9F0-D34C-07E20644D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8361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3BBE59-FD34-464A-A87F-D028579BAB0A}"/>
              </a:ext>
            </a:extLst>
          </p:cNvPr>
          <p:cNvSpPr/>
          <p:nvPr userDrawn="1"/>
        </p:nvSpPr>
        <p:spPr>
          <a:xfrm>
            <a:off x="8623390" y="6412231"/>
            <a:ext cx="3568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86B743E8-9D27-4F69-87ED-4623B89CBF9F}" type="slidenum">
              <a:rPr lang="ko-KR" altLang="en-US" sz="2000" smtClean="0">
                <a:solidFill>
                  <a:schemeClr val="tx1"/>
                </a:solidFill>
                <a:latin typeface="+mn-lt"/>
              </a:rPr>
              <a:t>‹#›</a:t>
            </a:fld>
            <a:endParaRPr lang="ko-KR" altLang="en-US" sz="2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65782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986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8623390" y="6412231"/>
            <a:ext cx="3568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86B743E8-9D27-4F69-87ED-4623B89CBF9F}" type="slidenum">
              <a:rPr lang="ko-KR" altLang="en-US" sz="2000" smtClean="0">
                <a:solidFill>
                  <a:schemeClr val="tx1"/>
                </a:solidFill>
                <a:latin typeface="+mn-lt"/>
              </a:rPr>
              <a:t>‹#›</a:t>
            </a:fld>
            <a:endParaRPr lang="ko-KR" altLang="en-US" sz="2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699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72" r:id="rId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  <p:sldLayoutId id="2147483673" r:id="rId4"/>
    <p:sldLayoutId id="2147483670" r:id="rId5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TLS1.3</a:t>
            </a:r>
            <a:r>
              <a:rPr lang="ko-KR" altLang="en-US" dirty="0"/>
              <a:t>에서 </a:t>
            </a:r>
            <a:r>
              <a:rPr lang="ko-KR" altLang="en-US" dirty="0" err="1"/>
              <a:t>양자내성암호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dirty="0"/>
              <a:t>성능 평가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rgbClr val="2E75B6"/>
                </a:solidFill>
              </a:rPr>
              <a:t>김현준</a:t>
            </a:r>
            <a:r>
              <a:rPr lang="en-US" altLang="ko-KR" dirty="0"/>
              <a:t>,</a:t>
            </a:r>
            <a:r>
              <a:rPr lang="ko-KR" altLang="en-US" dirty="0"/>
              <a:t> 엄시우</a:t>
            </a:r>
            <a:r>
              <a:rPr lang="en-US" altLang="ko-KR" dirty="0"/>
              <a:t>,</a:t>
            </a:r>
            <a:r>
              <a:rPr lang="ko-KR" altLang="en-US" dirty="0"/>
              <a:t> 송민호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서화정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C64C09-A835-9D67-1209-85FEC92CC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로컬 테스트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F22C47-9E1D-D427-2F76-0F67AD4DD1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152525"/>
            <a:ext cx="12191999" cy="5057775"/>
          </a:xfrm>
        </p:spPr>
        <p:txBody>
          <a:bodyPr>
            <a:normAutofit/>
          </a:bodyPr>
          <a:lstStyle/>
          <a:p>
            <a:r>
              <a:rPr lang="en-US" altLang="ko-Kore-KR" sz="24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OQS OpenSSL</a:t>
            </a:r>
            <a:r>
              <a:rPr lang="ko-KR" altLang="en-US" sz="24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어플리케이션 사용 하여 로컬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동일 시스템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에서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Handshake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성능 측정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en-US" altLang="ko-KR" sz="2400" b="1" dirty="0"/>
          </a:p>
          <a:p>
            <a:r>
              <a:rPr kumimoji="1" lang="en-US" altLang="ko-KR" sz="2400" b="1" dirty="0" err="1"/>
              <a:t>s_server</a:t>
            </a:r>
            <a:endParaRPr lang="en-US" altLang="ko-Kore-KR" sz="2400" b="1" i="0" dirty="0">
              <a:solidFill>
                <a:srgbClr val="374151"/>
              </a:solidFill>
              <a:effectLst/>
              <a:latin typeface="Söhne"/>
            </a:endParaRPr>
          </a:p>
          <a:p>
            <a:pPr lvl="1"/>
            <a:r>
              <a:rPr lang="en-US" altLang="ko-Kore-KR" sz="2000" b="0" i="0" dirty="0">
                <a:solidFill>
                  <a:srgbClr val="374151"/>
                </a:solidFill>
                <a:effectLst/>
                <a:latin typeface="Söhne"/>
              </a:rPr>
              <a:t>OpenSSL</a:t>
            </a:r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의 명령어 중 하나로</a:t>
            </a:r>
            <a:r>
              <a:rPr lang="en-US" altLang="ko-KR" sz="20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간단한 </a:t>
            </a:r>
            <a:r>
              <a:rPr lang="en-US" altLang="ko-Kore-KR" sz="2000" b="0" i="0" dirty="0">
                <a:solidFill>
                  <a:srgbClr val="374151"/>
                </a:solidFill>
                <a:effectLst/>
                <a:latin typeface="Söhne"/>
              </a:rPr>
              <a:t>TLS/SSL </a:t>
            </a:r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서버를 생성하는데 사용</a:t>
            </a:r>
            <a:endParaRPr lang="en-US" altLang="ko-KR" sz="2000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/>
            <a:r>
              <a:rPr lang="en-US" altLang="ko-Kore-KR" sz="2000" dirty="0" err="1"/>
              <a:t>s_server</a:t>
            </a:r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는 테스트 및 디버깅 목적으로 주로 사용</a:t>
            </a:r>
            <a:endParaRPr lang="en-US" altLang="ko-KR" sz="2000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kumimoji="1" lang="en-US" altLang="ko-KR" sz="2400" b="1" dirty="0" err="1"/>
              <a:t>s_time</a:t>
            </a:r>
            <a:endParaRPr kumimoji="1" lang="en-US" altLang="ko-Kore-KR" sz="2400" b="1" dirty="0">
              <a:solidFill>
                <a:srgbClr val="374151"/>
              </a:solidFill>
              <a:latin typeface="Söhne"/>
            </a:endParaRPr>
          </a:p>
          <a:p>
            <a:pPr lvl="1"/>
            <a:r>
              <a:rPr lang="en-US" altLang="ko-Kore-KR" sz="2000" b="0" i="0" dirty="0">
                <a:solidFill>
                  <a:srgbClr val="374151"/>
                </a:solidFill>
                <a:effectLst/>
                <a:latin typeface="Söhne"/>
              </a:rPr>
              <a:t>OpenSSL </a:t>
            </a:r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명령어 중 하나로</a:t>
            </a:r>
            <a:r>
              <a:rPr lang="en-US" altLang="ko-KR" sz="20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altLang="ko-Kore-KR" sz="2000" b="0" i="0" dirty="0">
                <a:solidFill>
                  <a:srgbClr val="374151"/>
                </a:solidFill>
                <a:effectLst/>
                <a:latin typeface="Söhne"/>
              </a:rPr>
              <a:t>SSL/TLS </a:t>
            </a:r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서버의 성능을 테스트하는데 사용</a:t>
            </a:r>
            <a:endParaRPr lang="en-US" altLang="ko-KR" sz="2000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/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이 도구는 주로 </a:t>
            </a:r>
            <a:r>
              <a:rPr lang="en-US" altLang="ko-Kore-KR" sz="2000" b="0" i="0" dirty="0">
                <a:solidFill>
                  <a:srgbClr val="374151"/>
                </a:solidFill>
                <a:effectLst/>
                <a:latin typeface="Söhne"/>
              </a:rPr>
              <a:t>SSL/TLS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Handshake</a:t>
            </a:r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 소요되는 시간을 측정</a:t>
            </a:r>
            <a:endParaRPr lang="en-US" altLang="ko-KR" sz="2000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/>
            <a:r>
              <a:rPr lang="en-US" altLang="ko-KR" sz="2000" b="0" i="0" dirty="0">
                <a:solidFill>
                  <a:srgbClr val="374151"/>
                </a:solidFill>
                <a:effectLst/>
                <a:latin typeface="Söhne"/>
              </a:rPr>
              <a:t>30</a:t>
            </a:r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초 동안 서버에 대한 새로운 </a:t>
            </a:r>
            <a:r>
              <a:rPr lang="en-US" altLang="ko-Kore-KR" sz="2000" b="0" i="0" dirty="0">
                <a:solidFill>
                  <a:srgbClr val="374151"/>
                </a:solidFill>
                <a:effectLst/>
                <a:latin typeface="Söhne"/>
              </a:rPr>
              <a:t>SSL/TLS </a:t>
            </a:r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연결을 반복적으로 생성하고</a:t>
            </a:r>
            <a:r>
              <a:rPr lang="en-US" altLang="ko-KR" sz="20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이때 걸리는 시간을 측정</a:t>
            </a:r>
            <a:endParaRPr kumimoji="1"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98970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74DE28-AF96-E8E4-E3DE-CAE53F881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로컬 환경 </a:t>
            </a:r>
            <a:r>
              <a:rPr lang="en-US" altLang="ko-Kore-KR" dirty="0"/>
              <a:t>performance </a:t>
            </a:r>
            <a:r>
              <a:rPr kumimoji="1" lang="ko-KR" altLang="en-US" dirty="0"/>
              <a:t>측정 </a:t>
            </a:r>
            <a:r>
              <a:rPr kumimoji="1" lang="en-US" altLang="ko-KR" dirty="0"/>
              <a:t>(KCM)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04DAC1-E267-E582-22C0-2B389D76C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863" y="2501114"/>
            <a:ext cx="8281687" cy="40270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D7CCE1-E3CE-3985-A54A-4AF779BF0DFE}"/>
              </a:ext>
            </a:extLst>
          </p:cNvPr>
          <p:cNvSpPr txBox="1"/>
          <p:nvPr/>
        </p:nvSpPr>
        <p:spPr>
          <a:xfrm>
            <a:off x="601884" y="1157468"/>
            <a:ext cx="109276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서명을 </a:t>
            </a:r>
            <a:r>
              <a:rPr kumimoji="1" lang="en-US" altLang="ko-KR" sz="2400" dirty="0"/>
              <a:t>dilithium2</a:t>
            </a:r>
            <a:r>
              <a:rPr kumimoji="1" lang="ko-KR" altLang="en-US" sz="2400" dirty="0"/>
              <a:t>로 설정</a:t>
            </a:r>
            <a:endParaRPr kumimoji="1"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 </a:t>
            </a:r>
            <a:r>
              <a:rPr kumimoji="1" lang="en-US" altLang="ko-KR" sz="2400" dirty="0"/>
              <a:t>Handshake</a:t>
            </a:r>
            <a:r>
              <a:rPr kumimoji="1" lang="ko-KR" altLang="en-US" sz="2400" dirty="0"/>
              <a:t> 비교 </a:t>
            </a:r>
            <a:r>
              <a:rPr kumimoji="1" lang="en-US" altLang="ko-KR" sz="2400" dirty="0" err="1"/>
              <a:t>Kyber</a:t>
            </a:r>
            <a:r>
              <a:rPr kumimoji="1" lang="en-US" altLang="ko-KR" sz="2400" dirty="0"/>
              <a:t>&gt;</a:t>
            </a:r>
            <a:r>
              <a:rPr kumimoji="1" lang="en-US" altLang="ko-KR" sz="2400" dirty="0" err="1"/>
              <a:t>hqc</a:t>
            </a:r>
            <a:r>
              <a:rPr kumimoji="1" lang="en-US" altLang="ko-KR" sz="2400" dirty="0"/>
              <a:t>&gt;bike</a:t>
            </a:r>
            <a:endParaRPr kumimoji="1"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25703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4E58C0-4A66-4520-2EC8-FC46FA35B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로컬 환경 </a:t>
            </a:r>
            <a:r>
              <a:rPr lang="en-US" altLang="ko-Kore-KR" dirty="0"/>
              <a:t>performance</a:t>
            </a:r>
            <a:r>
              <a:rPr kumimoji="1" lang="en-US" altLang="ko-KR" dirty="0"/>
              <a:t> </a:t>
            </a:r>
            <a:r>
              <a:rPr kumimoji="1" lang="ko-KR" altLang="en-US" dirty="0"/>
              <a:t>측정</a:t>
            </a:r>
            <a:r>
              <a:rPr kumimoji="1" lang="en-US" altLang="ko-KR" dirty="0"/>
              <a:t> (SIG)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CF0D8D-2336-B697-6B7E-D4F4C1503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836" y="2314935"/>
            <a:ext cx="10158327" cy="38288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E2AB83-C7E2-5A51-528E-528E88C3EB44}"/>
              </a:ext>
            </a:extLst>
          </p:cNvPr>
          <p:cNvSpPr txBox="1"/>
          <p:nvPr/>
        </p:nvSpPr>
        <p:spPr>
          <a:xfrm>
            <a:off x="830484" y="1180757"/>
            <a:ext cx="105474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키 교환 알고리즘을 </a:t>
            </a: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kyber512</a:t>
            </a:r>
            <a:r>
              <a: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로 설정</a:t>
            </a:r>
            <a:endParaRPr kumimoji="1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2400" dirty="0" err="1">
                <a:solidFill>
                  <a:prstClr val="black"/>
                </a:solidFill>
                <a:latin typeface="Arial"/>
                <a:ea typeface="맑은 고딕"/>
              </a:rPr>
              <a:t>Handsake</a:t>
            </a:r>
            <a:r>
              <a:rPr kumimoji="1" lang="ko-KR" altLang="en-US" sz="2400" dirty="0">
                <a:solidFill>
                  <a:prstClr val="black"/>
                </a:solidFill>
                <a:latin typeface="Arial"/>
                <a:ea typeface="맑은 고딕"/>
              </a:rPr>
              <a:t> 비교 </a:t>
            </a:r>
            <a:r>
              <a:rPr kumimoji="1" lang="en-US" altLang="ko-KR" sz="2400" dirty="0">
                <a:solidFill>
                  <a:prstClr val="black"/>
                </a:solidFill>
                <a:latin typeface="Arial"/>
                <a:ea typeface="맑은 고딕"/>
              </a:rPr>
              <a:t>:</a:t>
            </a:r>
            <a:r>
              <a:rPr kumimoji="1" lang="ko-KR" altLang="en-US" sz="2400" dirty="0">
                <a:solidFill>
                  <a:prstClr val="black"/>
                </a:solidFill>
                <a:latin typeface="Arial"/>
                <a:ea typeface="맑은 고딕"/>
              </a:rPr>
              <a:t> </a:t>
            </a:r>
            <a:r>
              <a:rPr kumimoji="1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Dilithium</a:t>
            </a: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&gt;falcon&gt;</a:t>
            </a:r>
            <a:r>
              <a:rPr kumimoji="1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Sphincs</a:t>
            </a: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+</a:t>
            </a:r>
            <a:endParaRPr kumimoji="1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1958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실제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네트워크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테스트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09647" y="1241854"/>
            <a:ext cx="11369675" cy="5057775"/>
          </a:xfrm>
        </p:spPr>
        <p:txBody>
          <a:bodyPr>
            <a:normAutofit/>
          </a:bodyPr>
          <a:lstStyle/>
          <a:p>
            <a:endParaRPr lang="en-US" altLang="ko-KR" b="0" i="0" dirty="0">
              <a:solidFill>
                <a:srgbClr val="4D5156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dirty="0">
              <a:solidFill>
                <a:srgbClr val="4D5156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b="0" i="0" dirty="0">
              <a:solidFill>
                <a:srgbClr val="4D5156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dirty="0">
              <a:solidFill>
                <a:srgbClr val="4D5156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dirty="0"/>
          </a:p>
          <a:p>
            <a:pPr algn="l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021C0CB2-F35C-33C8-BB9A-94453EF12E63}"/>
              </a:ext>
            </a:extLst>
          </p:cNvPr>
          <p:cNvGraphicFramePr>
            <a:graphicFrameLocks noGrp="1"/>
          </p:cNvGraphicFramePr>
          <p:nvPr/>
        </p:nvGraphicFramePr>
        <p:xfrm>
          <a:off x="139257" y="4734560"/>
          <a:ext cx="11640065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3551">
                  <a:extLst>
                    <a:ext uri="{9D8B030D-6E8A-4147-A177-3AD203B41FA5}">
                      <a16:colId xmlns:a16="http://schemas.microsoft.com/office/drawing/2014/main" val="1797857509"/>
                    </a:ext>
                  </a:extLst>
                </a:gridCol>
                <a:gridCol w="8586514">
                  <a:extLst>
                    <a:ext uri="{9D8B030D-6E8A-4147-A177-3AD203B41FA5}">
                      <a16:colId xmlns:a16="http://schemas.microsoft.com/office/drawing/2014/main" val="29971473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키</a:t>
                      </a:r>
                      <a:r>
                        <a:rPr lang="ko-KR" altLang="en-US" dirty="0"/>
                        <a:t> 교환 알고리즘 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유형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666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b="1" i="0" dirty="0">
                          <a:solidFill>
                            <a:srgbClr val="1F2328"/>
                          </a:solidFill>
                          <a:effectLst/>
                          <a:latin typeface="-apple-system"/>
                        </a:rPr>
                        <a:t>CRYSTALS-</a:t>
                      </a:r>
                      <a:r>
                        <a:rPr lang="en-US" altLang="ko-Kore-KR" b="1" i="0" dirty="0" err="1">
                          <a:solidFill>
                            <a:srgbClr val="1F2328"/>
                          </a:solidFill>
                          <a:effectLst/>
                          <a:latin typeface="-apple-system"/>
                        </a:rPr>
                        <a:t>Kyber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dirty="0"/>
                        <a:t>kyber512, kyber768, kyber1024, kyber90s512, kyber90s768,kyber90s1024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510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i="0" dirty="0" err="1">
                          <a:solidFill>
                            <a:srgbClr val="1F2328"/>
                          </a:solidFill>
                          <a:effectLst/>
                          <a:latin typeface="-apple-system"/>
                        </a:rPr>
                        <a:t>FrodoKEM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dirty="0"/>
                        <a:t>frodo640aes, frodo640shake, frodo976aes, frodo976shake, frodo1344aes,frodo1344shake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081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i="0" dirty="0">
                          <a:solidFill>
                            <a:srgbClr val="1F2328"/>
                          </a:solidFill>
                          <a:effectLst/>
                          <a:latin typeface="-apple-system"/>
                        </a:rPr>
                        <a:t>HQC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b="0" i="0" dirty="0">
                          <a:solidFill>
                            <a:srgbClr val="1F2328"/>
                          </a:solidFill>
                          <a:effectLst/>
                          <a:latin typeface="-apple-system"/>
                        </a:rPr>
                        <a:t>hqc128, hqc192, hqc256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51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</a:rPr>
                        <a:t>BIKE</a:t>
                      </a:r>
                      <a:endParaRPr lang="ko-Kore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i="0" dirty="0">
                          <a:solidFill>
                            <a:srgbClr val="FF0000"/>
                          </a:solidFill>
                          <a:effectLst/>
                          <a:latin typeface="-apple-system"/>
                        </a:rPr>
                        <a:t>설정한 환경에서 동작하지 않아 원인 확인 후  측정 예정</a:t>
                      </a:r>
                      <a:endParaRPr lang="en-US" altLang="ko-Kore-KR" b="0" i="0" dirty="0">
                        <a:solidFill>
                          <a:srgbClr val="FF0000"/>
                        </a:solidFill>
                        <a:effectLst/>
                        <a:latin typeface="-apple-system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2057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52B2706-66BD-5040-B9AC-D1356CFEE0B2}"/>
              </a:ext>
            </a:extLst>
          </p:cNvPr>
          <p:cNvSpPr txBox="1"/>
          <p:nvPr/>
        </p:nvSpPr>
        <p:spPr>
          <a:xfrm>
            <a:off x="409647" y="1025515"/>
            <a:ext cx="11640065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sz="2000" b="1" dirty="0">
                <a:solidFill>
                  <a:srgbClr val="2E75B6"/>
                </a:solidFill>
              </a:rPr>
              <a:t>HTTPs </a:t>
            </a:r>
            <a:r>
              <a:rPr lang="ko-KR" altLang="en-US" sz="2000" b="1" dirty="0">
                <a:solidFill>
                  <a:srgbClr val="2E75B6"/>
                </a:solidFill>
              </a:rPr>
              <a:t>서버를 구축하고 </a:t>
            </a:r>
            <a:r>
              <a:rPr lang="en" altLang="ko-KR" sz="2000" b="1" dirty="0">
                <a:solidFill>
                  <a:srgbClr val="2E75B6"/>
                </a:solidFill>
              </a:rPr>
              <a:t>TLS </a:t>
            </a:r>
            <a:r>
              <a:rPr lang="ko-KR" altLang="en-US" sz="2000" b="1" dirty="0">
                <a:solidFill>
                  <a:srgbClr val="2E75B6"/>
                </a:solidFill>
              </a:rPr>
              <a:t>프로토콜 상에서 양자 내성 암호의 성능을 평가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sz="2000" dirty="0"/>
              <a:t>OQS</a:t>
            </a:r>
            <a:r>
              <a:rPr lang="ko-KR" altLang="en-US" sz="2000" dirty="0"/>
              <a:t> 프로젝트에서 제공하는 </a:t>
            </a:r>
            <a:r>
              <a:rPr lang="ko-KR" altLang="en-US" sz="2000" b="1" dirty="0">
                <a:solidFill>
                  <a:srgbClr val="2E75B6"/>
                </a:solidFill>
              </a:rPr>
              <a:t>양자 내성 암호</a:t>
            </a:r>
            <a:r>
              <a:rPr lang="en-US" altLang="ko-KR" sz="2000" b="1" dirty="0">
                <a:solidFill>
                  <a:srgbClr val="2E75B6"/>
                </a:solidFill>
              </a:rPr>
              <a:t> </a:t>
            </a:r>
            <a:r>
              <a:rPr lang="ko-KR" altLang="en-US" sz="2000" b="1" dirty="0">
                <a:solidFill>
                  <a:srgbClr val="2E75B6"/>
                </a:solidFill>
              </a:rPr>
              <a:t>지원 </a:t>
            </a:r>
            <a:r>
              <a:rPr lang="en-US" altLang="ko-KR" sz="2000" b="1" dirty="0">
                <a:solidFill>
                  <a:srgbClr val="2E75B6"/>
                </a:solidFill>
              </a:rPr>
              <a:t>nginx</a:t>
            </a:r>
            <a:r>
              <a:rPr lang="ko-KR" altLang="en-US" sz="2000" b="1" dirty="0">
                <a:solidFill>
                  <a:srgbClr val="2E75B6"/>
                </a:solidFill>
              </a:rPr>
              <a:t> </a:t>
            </a:r>
            <a:r>
              <a:rPr lang="en-US" altLang="ko-KR" sz="2000" b="1" dirty="0">
                <a:solidFill>
                  <a:srgbClr val="2E75B6"/>
                </a:solidFill>
              </a:rPr>
              <a:t>Docker </a:t>
            </a:r>
            <a:r>
              <a:rPr lang="ko-KR" altLang="en-US" sz="2000" b="1" dirty="0">
                <a:solidFill>
                  <a:srgbClr val="2E75B6"/>
                </a:solidFill>
              </a:rPr>
              <a:t>이미지 사용</a:t>
            </a:r>
            <a:endParaRPr lang="en-US" altLang="ko-KR" sz="2000" b="1" dirty="0">
              <a:solidFill>
                <a:srgbClr val="2E75B6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b="1" dirty="0"/>
              <a:t>장점</a:t>
            </a:r>
            <a:br>
              <a:rPr lang="en-US" altLang="ko-KR" sz="2000" dirty="0"/>
            </a:br>
            <a:r>
              <a:rPr lang="ko-KR" altLang="en-US" sz="2000" dirty="0"/>
              <a:t>서버</a:t>
            </a:r>
            <a:r>
              <a:rPr lang="en-US" altLang="ko-KR" sz="2000" dirty="0"/>
              <a:t>,</a:t>
            </a:r>
            <a:r>
              <a:rPr lang="ko-KR" altLang="en-US" sz="2000" dirty="0"/>
              <a:t> 양자 내성암호의 라이브러리가 사전 </a:t>
            </a:r>
            <a:r>
              <a:rPr lang="ko-KR" altLang="en-US" sz="2000" dirty="0" err="1"/>
              <a:t>빌드되어</a:t>
            </a:r>
            <a:br>
              <a:rPr lang="en-US" altLang="ko-KR" sz="2000" dirty="0"/>
            </a:br>
            <a:r>
              <a:rPr lang="ko-KR" altLang="en-US" sz="2000" dirty="0"/>
              <a:t>복잡한 설정 없이도 양자 내성 암호가 적용된 </a:t>
            </a:r>
            <a:r>
              <a:rPr lang="en" altLang="ko-KR" sz="2000" dirty="0"/>
              <a:t>HTTPs </a:t>
            </a:r>
            <a:r>
              <a:rPr lang="ko-KR" altLang="en-US" sz="2000" dirty="0"/>
              <a:t>서버를 손쉽게 구축</a:t>
            </a:r>
            <a:endParaRPr lang="en-US" altLang="ko-K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b="1" dirty="0"/>
              <a:t>단점</a:t>
            </a:r>
            <a:br>
              <a:rPr lang="en-US" altLang="ko-KR" sz="2000" b="1" dirty="0">
                <a:solidFill>
                  <a:srgbClr val="2E75B6"/>
                </a:solidFill>
              </a:rPr>
            </a:br>
            <a:r>
              <a:rPr lang="ko-KR" altLang="en-US" sz="2000" b="1" dirty="0">
                <a:solidFill>
                  <a:srgbClr val="2E75B6"/>
                </a:solidFill>
              </a:rPr>
              <a:t> </a:t>
            </a:r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 이미지를 </a:t>
            </a:r>
            <a:r>
              <a:rPr lang="ko-KR" altLang="en-US" sz="2000" b="0" i="0" dirty="0" err="1">
                <a:solidFill>
                  <a:srgbClr val="374151"/>
                </a:solidFill>
                <a:effectLst/>
                <a:latin typeface="Söhne"/>
              </a:rPr>
              <a:t>커스터</a:t>
            </a:r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sz="2000" b="0" i="0" dirty="0" err="1">
                <a:solidFill>
                  <a:srgbClr val="374151"/>
                </a:solidFill>
                <a:effectLst/>
                <a:latin typeface="Söhne"/>
              </a:rPr>
              <a:t>마이즈하는</a:t>
            </a:r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 것이 어렵거나 불가능</a:t>
            </a:r>
            <a:endParaRPr lang="en-US" altLang="ko-KR" sz="2000" b="1" dirty="0">
              <a:solidFill>
                <a:srgbClr val="2E75B6"/>
              </a:solidFill>
            </a:endParaRPr>
          </a:p>
          <a:p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/>
              <a:t>키 교환 알고리즘 우선 테스트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liboqs</a:t>
            </a:r>
            <a:r>
              <a:rPr lang="en-US" altLang="ko-KR" sz="2000" dirty="0"/>
              <a:t> </a:t>
            </a:r>
            <a:r>
              <a:rPr lang="ko-KR" altLang="en-US" sz="2000" dirty="0"/>
              <a:t>지원 알고리즘</a:t>
            </a:r>
            <a:endParaRPr lang="en-US" altLang="ko-K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인증 시 서명 알고리즘으로 </a:t>
            </a:r>
            <a:r>
              <a:rPr lang="en-US" altLang="ko-KR" sz="2000" dirty="0"/>
              <a:t>Dilithium2 </a:t>
            </a:r>
            <a:r>
              <a:rPr lang="ko-KR" altLang="en-US" sz="2000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3829203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95EDC-0439-7036-BED5-032A1FA05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사용 패킷 분석 프로그램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A166A3-8A53-0E25-44CE-7766FE45E9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152525"/>
            <a:ext cx="12570593" cy="5057775"/>
          </a:xfrm>
        </p:spPr>
        <p:txBody>
          <a:bodyPr/>
          <a:lstStyle/>
          <a:p>
            <a:r>
              <a:rPr lang="ko-KR" altLang="en-US" b="1" dirty="0"/>
              <a:t>네트워크 패킷 분석 프로그램인 </a:t>
            </a:r>
            <a:r>
              <a:rPr kumimoji="1" lang="en-US" altLang="ko-KR" b="1" dirty="0"/>
              <a:t>Wireshark</a:t>
            </a:r>
            <a:r>
              <a:rPr lang="ko-KR" altLang="en-US" b="1" dirty="0" err="1"/>
              <a:t>를</a:t>
            </a:r>
            <a:r>
              <a:rPr lang="ko-KR" altLang="en-US" b="1" dirty="0"/>
              <a:t> 활용하여 패킷을 수집</a:t>
            </a:r>
            <a:br>
              <a:rPr kumimoji="1" lang="en-US" altLang="ko-Kore-KR" dirty="0"/>
            </a:br>
            <a:endParaRPr kumimoji="1" lang="en-US" altLang="ko-Kore-KR" dirty="0"/>
          </a:p>
          <a:p>
            <a:r>
              <a:rPr kumimoji="1" lang="ko-Kore-KR" altLang="en-US" b="1" dirty="0"/>
              <a:t>와이어샤크</a:t>
            </a:r>
            <a:r>
              <a:rPr kumimoji="1" lang="en-US" altLang="ko-KR" b="1" dirty="0"/>
              <a:t>(Wireshark)</a:t>
            </a:r>
          </a:p>
          <a:p>
            <a:pPr lvl="1"/>
            <a:r>
              <a:rPr kumimoji="1" lang="ko-Kore-KR" altLang="en-US" dirty="0"/>
              <a:t>무료</a:t>
            </a:r>
            <a:r>
              <a:rPr kumimoji="1" lang="ko-KR" altLang="en-US" dirty="0"/>
              <a:t> 오픈소스 패킷 분석 프로그램</a:t>
            </a:r>
            <a:endParaRPr kumimoji="1" lang="en-US" altLang="ko-KR" dirty="0"/>
          </a:p>
          <a:p>
            <a:pPr lvl="1"/>
            <a:r>
              <a:rPr kumimoji="1" lang="ko-Kore-KR" altLang="en-US" dirty="0"/>
              <a:t>개별</a:t>
            </a:r>
            <a:r>
              <a:rPr kumimoji="1" lang="ko-KR" altLang="en-US" dirty="0"/>
              <a:t> 패킷 내의 프로토콜 정보를 세부적으로 파악할 수 있으며 직관적인 </a:t>
            </a:r>
            <a:r>
              <a:rPr kumimoji="1" lang="en-US" altLang="ko-KR" dirty="0"/>
              <a:t>GUI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제공</a:t>
            </a:r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pic>
        <p:nvPicPr>
          <p:cNvPr id="1030" name="Picture 6" descr="Wireshark logo">
            <a:extLst>
              <a:ext uri="{FF2B5EF4-FFF2-40B4-BE49-F238E27FC236}">
                <a16:creationId xmlns:a16="http://schemas.microsoft.com/office/drawing/2014/main" id="{FF40C2F4-1368-4217-6C3B-49A6A7A09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931" y="4329698"/>
            <a:ext cx="38100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C13B7637-487D-5898-8B15-B603C0F8B573}"/>
              </a:ext>
            </a:extLst>
          </p:cNvPr>
          <p:cNvGrpSpPr/>
          <p:nvPr/>
        </p:nvGrpSpPr>
        <p:grpSpPr>
          <a:xfrm>
            <a:off x="6013827" y="3585411"/>
            <a:ext cx="5416174" cy="3064841"/>
            <a:chOff x="6013826" y="3050543"/>
            <a:chExt cx="5442201" cy="359970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ED59ED-4446-F419-682E-6B4C3DC4C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3826" y="3050543"/>
              <a:ext cx="5442201" cy="3599709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7FF9271-EE15-5239-7391-61D83E2A92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11052" r="69968" b="37193"/>
            <a:stretch/>
          </p:blipFill>
          <p:spPr>
            <a:xfrm>
              <a:off x="6615289" y="3050543"/>
              <a:ext cx="1032933" cy="2260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3608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D9F51526-48E8-5422-8BE3-5C189BFC28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53"/>
          <a:stretch/>
        </p:blipFill>
        <p:spPr bwMode="auto">
          <a:xfrm>
            <a:off x="3285984" y="3321719"/>
            <a:ext cx="6519638" cy="352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왼쪽 대괄호[L] 4">
            <a:extLst>
              <a:ext uri="{FF2B5EF4-FFF2-40B4-BE49-F238E27FC236}">
                <a16:creationId xmlns:a16="http://schemas.microsoft.com/office/drawing/2014/main" id="{6A82095D-F7E8-ADCF-5D75-7B05B99B36D0}"/>
              </a:ext>
            </a:extLst>
          </p:cNvPr>
          <p:cNvSpPr/>
          <p:nvPr/>
        </p:nvSpPr>
        <p:spPr>
          <a:xfrm>
            <a:off x="2676168" y="3400301"/>
            <a:ext cx="164706" cy="3010136"/>
          </a:xfrm>
          <a:prstGeom prst="leftBracket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2C5163-F3DD-9C7C-D9B0-B713B1A612FC}"/>
              </a:ext>
            </a:extLst>
          </p:cNvPr>
          <p:cNvSpPr txBox="1"/>
          <p:nvPr/>
        </p:nvSpPr>
        <p:spPr>
          <a:xfrm>
            <a:off x="1788463" y="4670977"/>
            <a:ext cx="11958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dirty="0"/>
              <a:t>20</a:t>
            </a:r>
            <a:r>
              <a:rPr kumimoji="1" lang="ko-Kore-KR" altLang="en-US" sz="2400" dirty="0"/>
              <a:t>회</a:t>
            </a:r>
            <a:r>
              <a:rPr kumimoji="1" lang="ko-KR" altLang="en-US" sz="2400" dirty="0"/>
              <a:t> </a:t>
            </a:r>
            <a:r>
              <a:rPr kumimoji="1" lang="ko-Kore-KR" altLang="en-US" sz="2400" dirty="0"/>
              <a:t>반복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CF08F8-3FB6-9FF7-E51A-2E5BDFE05ABC}"/>
              </a:ext>
            </a:extLst>
          </p:cNvPr>
          <p:cNvSpPr txBox="1"/>
          <p:nvPr/>
        </p:nvSpPr>
        <p:spPr>
          <a:xfrm>
            <a:off x="4620689" y="3059668"/>
            <a:ext cx="1096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Client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8F3449-8B59-18ED-BED1-BD5045EBB0DD}"/>
              </a:ext>
            </a:extLst>
          </p:cNvPr>
          <p:cNvSpPr txBox="1"/>
          <p:nvPr/>
        </p:nvSpPr>
        <p:spPr>
          <a:xfrm>
            <a:off x="7530944" y="3017799"/>
            <a:ext cx="1096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Server</a:t>
            </a:r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B1ACAA5-FA1B-4008-9509-06AF234F0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ko-Kore-KR" altLang="en-US" dirty="0"/>
              <a:t>측정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메트릭</a:t>
            </a:r>
            <a:r>
              <a:rPr kumimoji="1" lang="ko-KR" altLang="en-US" dirty="0"/>
              <a:t> 및 방법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51A810-64A5-4142-6EDB-2B386F3962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ko-Kore-KR" sz="2400" dirty="0"/>
              <a:t>TLS 1.3</a:t>
            </a:r>
            <a:r>
              <a:rPr kumimoji="1" lang="ko-KR" altLang="en-US" sz="2400" dirty="0"/>
              <a:t>의 </a:t>
            </a:r>
            <a:r>
              <a:rPr kumimoji="1" lang="en-US" altLang="ko-KR" sz="2400" dirty="0" err="1"/>
              <a:t>HandShake</a:t>
            </a:r>
            <a:r>
              <a:rPr kumimoji="1" lang="en-US" altLang="ko-KR" sz="2400" dirty="0"/>
              <a:t> </a:t>
            </a:r>
            <a:r>
              <a:rPr kumimoji="1" lang="ko-KR" altLang="en-US" sz="2400" dirty="0"/>
              <a:t>과정의 패킷을 수집</a:t>
            </a:r>
            <a:endParaRPr kumimoji="1" lang="en-US" altLang="ko-KR" sz="2400" dirty="0"/>
          </a:p>
          <a:p>
            <a:pPr lvl="1"/>
            <a:r>
              <a:rPr kumimoji="1" lang="ko-KR" altLang="en-US" sz="1800" dirty="0"/>
              <a:t>키 교환 알고리즘을 변경해가며 수집 </a:t>
            </a:r>
            <a:r>
              <a:rPr kumimoji="1" lang="en-US" altLang="ko-KR" sz="1800" dirty="0"/>
              <a:t>(x25519, </a:t>
            </a:r>
            <a:r>
              <a:rPr kumimoji="1" lang="en-US" altLang="ko-KR" sz="1800" dirty="0" err="1"/>
              <a:t>Kyber</a:t>
            </a:r>
            <a:r>
              <a:rPr kumimoji="1" lang="en-US" altLang="ko-KR" sz="1800" dirty="0"/>
              <a:t>, HQC, Frodo)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ko-KR" altLang="en-US" sz="2400" dirty="0"/>
              <a:t>수집된 패킷에서 </a:t>
            </a:r>
            <a:r>
              <a:rPr kumimoji="1" lang="en-US" altLang="ko-KR" sz="2400" dirty="0" err="1"/>
              <a:t>HandShake</a:t>
            </a:r>
            <a:r>
              <a:rPr kumimoji="1" lang="ko-KR" altLang="en-US" sz="2400" dirty="0"/>
              <a:t> 과정의 전체 시간과 전체 크기를 측정</a:t>
            </a:r>
            <a:endParaRPr kumimoji="1" lang="en-US" altLang="ko-KR" sz="2400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sz="2400" dirty="0" err="1"/>
              <a:t>HandShake</a:t>
            </a:r>
            <a:r>
              <a:rPr kumimoji="1" lang="en-US" altLang="ko-KR" sz="2400" dirty="0"/>
              <a:t> </a:t>
            </a:r>
            <a:r>
              <a:rPr kumimoji="1" lang="ko-KR" altLang="en-US" sz="2400" dirty="0"/>
              <a:t>각각 과정 개별적으로 시간과 크기 측정</a:t>
            </a:r>
            <a:endParaRPr kumimoji="1"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324309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95EDC-0439-7036-BED5-032A1FA05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3600" dirty="0"/>
              <a:t> </a:t>
            </a:r>
            <a:r>
              <a:rPr kumimoji="1" lang="ko-KR" altLang="en-US" sz="3600" dirty="0"/>
              <a:t>전체 평균 패킷 크기 측정 결과</a:t>
            </a:r>
            <a:endParaRPr kumimoji="1" lang="en-US" altLang="ko-KR" sz="3600" dirty="0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F15FBA37-2D81-466A-A9C2-38A1E434D3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5176594"/>
            <a:ext cx="12599468" cy="1473659"/>
          </a:xfrm>
        </p:spPr>
        <p:txBody>
          <a:bodyPr>
            <a:normAutofit/>
          </a:bodyPr>
          <a:lstStyle/>
          <a:p>
            <a:r>
              <a:rPr kumimoji="1" lang="ko-KR" altLang="en-US" sz="2400" b="1" dirty="0">
                <a:solidFill>
                  <a:srgbClr val="2E75B6"/>
                </a:solidFill>
              </a:rPr>
              <a:t>키 사이즈와 암호문 사이즈와 유사</a:t>
            </a:r>
            <a:endParaRPr kumimoji="1" lang="en-US" altLang="ko-KR" sz="2400" b="1" dirty="0">
              <a:solidFill>
                <a:srgbClr val="2E75B6"/>
              </a:solidFill>
            </a:endParaRPr>
          </a:p>
          <a:p>
            <a:pPr lvl="1"/>
            <a:r>
              <a:rPr kumimoji="1" lang="ko-KR" altLang="en-US" sz="2000" dirty="0"/>
              <a:t>공개키와 암호문 크기가 작은 </a:t>
            </a:r>
            <a:r>
              <a:rPr kumimoji="1" lang="en-US" altLang="ko-KR" sz="2000" dirty="0" err="1"/>
              <a:t>Kyber</a:t>
            </a:r>
            <a:r>
              <a:rPr kumimoji="1" lang="ko-KR" altLang="en-US" sz="2000" dirty="0"/>
              <a:t>가 전체 패킷의 크기가 적게 나오는 것을 확인</a:t>
            </a:r>
            <a:endParaRPr kumimoji="1" lang="en-US" altLang="ko-KR" sz="2000" dirty="0"/>
          </a:p>
          <a:p>
            <a:pPr lvl="1"/>
            <a:r>
              <a:rPr kumimoji="1" lang="ko-KR" altLang="en-US" sz="2000" dirty="0"/>
              <a:t>반대로 가장 큰 공개키와 암호문 크기를 가지는 </a:t>
            </a:r>
            <a:r>
              <a:rPr kumimoji="1" lang="en-US" altLang="ko-KR" sz="2000" dirty="0"/>
              <a:t>Frodo</a:t>
            </a:r>
            <a:r>
              <a:rPr kumimoji="1" lang="ko-KR" altLang="en-US" sz="2000" dirty="0"/>
              <a:t>에서 패킷의 크기가 가장 크게 나오는 것을 확인</a:t>
            </a:r>
            <a:endParaRPr kumimoji="1" lang="en-US" altLang="ko-KR" sz="2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20E8C6-E47C-2C21-311B-9CEF7283F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7908"/>
            <a:ext cx="12191999" cy="433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53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95EDC-0439-7036-BED5-032A1FA05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3600" dirty="0"/>
              <a:t> </a:t>
            </a:r>
            <a:r>
              <a:rPr kumimoji="1" lang="ko-KR" altLang="en-US" sz="3600" dirty="0"/>
              <a:t>전체 평균 시간 측정 결과</a:t>
            </a:r>
            <a:endParaRPr kumimoji="1" lang="en-US" altLang="ko-KR" sz="3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173EDF-FD8D-449C-E1C6-22DD19BEC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9910"/>
            <a:ext cx="12192001" cy="4330700"/>
          </a:xfrm>
          <a:prstGeom prst="rect">
            <a:avLst/>
          </a:prstGeom>
        </p:spPr>
      </p:pic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00351E38-F796-A727-78D1-8F3FFADAE9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083" y="5180526"/>
            <a:ext cx="11667997" cy="1764494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X</a:t>
            </a:r>
            <a:r>
              <a:rPr kumimoji="1" lang="ko-KR" altLang="en-US" dirty="0"/>
              <a:t>축은 로컬 </a:t>
            </a:r>
            <a:r>
              <a:rPr kumimoji="1" lang="en-US" altLang="ko-KR" dirty="0"/>
              <a:t>handshake </a:t>
            </a:r>
            <a:r>
              <a:rPr kumimoji="1" lang="ko-KR" altLang="en-US" dirty="0"/>
              <a:t>성능 순으로 정렬</a:t>
            </a:r>
            <a:r>
              <a:rPr kumimoji="1" lang="en-US" altLang="ko-KR" dirty="0"/>
              <a:t>(</a:t>
            </a:r>
            <a:r>
              <a:rPr kumimoji="1" lang="ko-KR" altLang="en-US" dirty="0"/>
              <a:t>왼쪽으로 갈수록 높은 성능</a:t>
            </a:r>
            <a:r>
              <a:rPr kumimoji="1" lang="en-US" altLang="ko-KR" dirty="0"/>
              <a:t>)</a:t>
            </a:r>
          </a:p>
          <a:p>
            <a:r>
              <a:rPr kumimoji="1" lang="ko-KR" altLang="en-US" b="1" dirty="0">
                <a:solidFill>
                  <a:srgbClr val="2E75B6"/>
                </a:solidFill>
              </a:rPr>
              <a:t>로컬 테스트의 결과와 상이</a:t>
            </a:r>
            <a:endParaRPr kumimoji="1" lang="en-US" altLang="ko-KR" b="1" dirty="0">
              <a:solidFill>
                <a:srgbClr val="2E75B6"/>
              </a:solidFill>
            </a:endParaRPr>
          </a:p>
          <a:p>
            <a:pPr lvl="1"/>
            <a:r>
              <a:rPr kumimoji="1" lang="ko-KR" altLang="en-US" b="1" dirty="0">
                <a:solidFill>
                  <a:srgbClr val="2E75B6"/>
                </a:solidFill>
              </a:rPr>
              <a:t>실제 네트워크의 환경적인 요인</a:t>
            </a:r>
            <a:endParaRPr kumimoji="1" lang="en-US" altLang="ko-KR" b="1" dirty="0">
              <a:solidFill>
                <a:srgbClr val="2E75B6"/>
              </a:solidFill>
            </a:endParaRPr>
          </a:p>
          <a:p>
            <a:pPr lvl="1"/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68471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95EDC-0439-7036-BED5-032A1FA05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3600" dirty="0"/>
              <a:t> </a:t>
            </a:r>
            <a:r>
              <a:rPr kumimoji="1" lang="ko-KR" altLang="en-US" sz="3600" dirty="0"/>
              <a:t>부분 평균 시간 측정 결과</a:t>
            </a:r>
            <a:endParaRPr kumimoji="1" lang="en-US" altLang="ko-KR" sz="3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AC22C2A-7368-C6D5-0F7B-A6822F8EE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9729"/>
            <a:ext cx="12192000" cy="431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3CF6B0-10D2-D098-B3F0-1F4845B9F1A3}"/>
              </a:ext>
            </a:extLst>
          </p:cNvPr>
          <p:cNvSpPr txBox="1"/>
          <p:nvPr/>
        </p:nvSpPr>
        <p:spPr>
          <a:xfrm>
            <a:off x="654808" y="1327170"/>
            <a:ext cx="113681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2000" dirty="0"/>
              <a:t>server hello</a:t>
            </a:r>
            <a:r>
              <a:rPr lang="en-US" altLang="ko-Kore-KR" sz="2000" dirty="0"/>
              <a:t>(sec) : </a:t>
            </a:r>
          </a:p>
          <a:p>
            <a:pPr lvl="1"/>
            <a:r>
              <a:rPr lang="ko-Kore-KR" altLang="en-US" sz="2000" dirty="0"/>
              <a:t>cilent hello 수신 후 에서 server hello 발신까지 시간</a:t>
            </a:r>
            <a:endParaRPr lang="en-US" altLang="ko-Kore-KR" sz="2000" dirty="0"/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0F03E45D-3AC4-E9B8-206C-402DF626BD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083" y="5180526"/>
            <a:ext cx="11667997" cy="1764494"/>
          </a:xfrm>
        </p:spPr>
        <p:txBody>
          <a:bodyPr>
            <a:normAutofit/>
          </a:bodyPr>
          <a:lstStyle/>
          <a:p>
            <a:r>
              <a:rPr kumimoji="1" lang="ko-KR" altLang="en-US" b="1" dirty="0">
                <a:solidFill>
                  <a:srgbClr val="2E75B6"/>
                </a:solidFill>
              </a:rPr>
              <a:t>로컬 테스트와 비교적 유사</a:t>
            </a:r>
            <a:endParaRPr kumimoji="1" lang="en-US" altLang="ko-KR" b="1" dirty="0">
              <a:solidFill>
                <a:srgbClr val="2E75B6"/>
              </a:solidFill>
            </a:endParaRPr>
          </a:p>
          <a:p>
            <a:pPr lvl="1"/>
            <a:r>
              <a:rPr kumimoji="1" lang="en-US" altLang="ko-KR" dirty="0"/>
              <a:t>Hqc256</a:t>
            </a:r>
            <a:r>
              <a:rPr kumimoji="1" lang="ko-KR" altLang="en-US" dirty="0"/>
              <a:t>과 </a:t>
            </a:r>
            <a:r>
              <a:rPr kumimoji="1" lang="en-US" altLang="ko-KR" dirty="0" err="1"/>
              <a:t>frodo</a:t>
            </a:r>
            <a:r>
              <a:rPr kumimoji="1" lang="ko-KR" altLang="en-US" dirty="0"/>
              <a:t>에서 결과가 불규칙적</a:t>
            </a:r>
            <a:r>
              <a:rPr kumimoji="1" lang="en-US" altLang="ko-KR" dirty="0"/>
              <a:t>(</a:t>
            </a:r>
            <a:r>
              <a:rPr kumimoji="1" lang="ko-KR" altLang="en-US" dirty="0"/>
              <a:t>너무 많은 시간 측정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99580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95EDC-0439-7036-BED5-032A1FA05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3600" dirty="0"/>
              <a:t> </a:t>
            </a:r>
            <a:r>
              <a:rPr kumimoji="1" lang="ko-KR" altLang="en-US" sz="3600" dirty="0"/>
              <a:t>부분 측정 결과</a:t>
            </a:r>
            <a:endParaRPr kumimoji="1" lang="en-US" altLang="ko-KR" sz="3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39E7D9-CCDA-656E-4277-636F8828A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1965"/>
            <a:ext cx="12192000" cy="4330700"/>
          </a:xfrm>
          <a:prstGeom prst="rect">
            <a:avLst/>
          </a:prstGeom>
        </p:spPr>
      </p:pic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47D5B9BC-EDD2-AE99-4CDE-45108C019C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083" y="5412665"/>
            <a:ext cx="11667997" cy="1237588"/>
          </a:xfrm>
        </p:spPr>
        <p:txBody>
          <a:bodyPr>
            <a:normAutofit/>
          </a:bodyPr>
          <a:lstStyle/>
          <a:p>
            <a:r>
              <a:rPr kumimoji="1" lang="ko-KR" altLang="en-US" b="1" dirty="0">
                <a:solidFill>
                  <a:srgbClr val="2E75B6"/>
                </a:solidFill>
              </a:rPr>
              <a:t>로컬 테스트와 비교적 유사</a:t>
            </a:r>
            <a:endParaRPr kumimoji="1" lang="en-US" altLang="ko-KR" b="1" dirty="0">
              <a:solidFill>
                <a:srgbClr val="2E75B6"/>
              </a:solidFill>
            </a:endParaRPr>
          </a:p>
          <a:p>
            <a:pPr lvl="1"/>
            <a:r>
              <a:rPr kumimoji="1" lang="en-US" altLang="ko-KR" dirty="0"/>
              <a:t>Hqc256</a:t>
            </a:r>
            <a:r>
              <a:rPr kumimoji="1" lang="ko-KR" altLang="en-US" dirty="0"/>
              <a:t>과 </a:t>
            </a:r>
            <a:r>
              <a:rPr kumimoji="1" lang="en-US" altLang="ko-KR" dirty="0" err="1"/>
              <a:t>frodo</a:t>
            </a:r>
            <a:r>
              <a:rPr kumimoji="1" lang="ko-KR" altLang="en-US" dirty="0"/>
              <a:t>에서 결과가 불규칙적</a:t>
            </a:r>
            <a:r>
              <a:rPr kumimoji="1" lang="en-US" altLang="ko-KR" dirty="0"/>
              <a:t>(</a:t>
            </a:r>
            <a:r>
              <a:rPr kumimoji="1" lang="ko-KR" altLang="en-US" dirty="0"/>
              <a:t>너무 많은 시간 측정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AFEE3A-AE6A-1A62-8A6B-83BB0409DFBD}"/>
              </a:ext>
            </a:extLst>
          </p:cNvPr>
          <p:cNvSpPr txBox="1"/>
          <p:nvPr/>
        </p:nvSpPr>
        <p:spPr>
          <a:xfrm>
            <a:off x="564356" y="1592432"/>
            <a:ext cx="586501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2000" dirty="0"/>
              <a:t>Finished(sec) : </a:t>
            </a:r>
          </a:p>
          <a:p>
            <a:pPr lvl="1"/>
            <a:r>
              <a:rPr lang="ko-Kore-KR" altLang="en-US" sz="2000" dirty="0"/>
              <a:t>server hello 수신에서 change cipher 발신</a:t>
            </a:r>
            <a:r>
              <a:rPr lang="ko-KR" altLang="en-US" sz="2000" dirty="0"/>
              <a:t>까지 시간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61257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357F34-FA82-3C92-C8AF-2B542761F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4169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A8D5967-3684-1517-E995-E40B12312C31}"/>
              </a:ext>
            </a:extLst>
          </p:cNvPr>
          <p:cNvSpPr/>
          <p:nvPr/>
        </p:nvSpPr>
        <p:spPr>
          <a:xfrm>
            <a:off x="10682957" y="4178300"/>
            <a:ext cx="1228170" cy="245932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49B350-232E-4F97-557E-347C48CA5581}"/>
              </a:ext>
            </a:extLst>
          </p:cNvPr>
          <p:cNvSpPr txBox="1"/>
          <p:nvPr/>
        </p:nvSpPr>
        <p:spPr>
          <a:xfrm>
            <a:off x="10676851" y="5449485"/>
            <a:ext cx="13485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공개키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600" b="1" dirty="0">
                <a:solidFill>
                  <a:srgbClr val="FFC000"/>
                </a:solidFill>
              </a:rPr>
              <a:t>해킹 </a:t>
            </a:r>
            <a:endParaRPr lang="en-US" altLang="ko-KR" sz="1600" b="1" dirty="0">
              <a:solidFill>
                <a:srgbClr val="FFC000"/>
              </a:solidFill>
            </a:endParaRPr>
          </a:p>
          <a:p>
            <a:pPr algn="ctr"/>
            <a:r>
              <a:rPr lang="ko-KR" altLang="en-US" sz="1600" b="1" dirty="0">
                <a:solidFill>
                  <a:srgbClr val="FFC000"/>
                </a:solidFill>
              </a:rPr>
              <a:t>가능한</a:t>
            </a:r>
            <a:endParaRPr lang="en-US" altLang="ko-KR" sz="1600" b="1" dirty="0">
              <a:solidFill>
                <a:srgbClr val="FFC000"/>
              </a:solidFill>
            </a:endParaRPr>
          </a:p>
          <a:p>
            <a:pPr algn="ctr"/>
            <a:r>
              <a:rPr lang="ko-KR" altLang="en-US" sz="1600" b="1" dirty="0">
                <a:solidFill>
                  <a:srgbClr val="FFC000"/>
                </a:solidFill>
              </a:rPr>
              <a:t>레벨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05046-DD6A-06A8-ED7C-36879A5D6067}"/>
              </a:ext>
            </a:extLst>
          </p:cNvPr>
          <p:cNvSpPr txBox="1"/>
          <p:nvPr/>
        </p:nvSpPr>
        <p:spPr>
          <a:xfrm>
            <a:off x="280873" y="6452957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>
                <a:solidFill>
                  <a:schemeClr val="bg1"/>
                </a:solidFill>
              </a:rPr>
              <a:t>https://www.ibm.com/quantum/roadmap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5B0D66D-CB66-4D59-9972-7E4BCEC6D624}"/>
              </a:ext>
            </a:extLst>
          </p:cNvPr>
          <p:cNvSpPr/>
          <p:nvPr/>
        </p:nvSpPr>
        <p:spPr>
          <a:xfrm>
            <a:off x="6615453" y="384902"/>
            <a:ext cx="1228170" cy="625272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7990D-4B9E-4E45-B199-404022FB8726}"/>
              </a:ext>
            </a:extLst>
          </p:cNvPr>
          <p:cNvSpPr txBox="1"/>
          <p:nvPr/>
        </p:nvSpPr>
        <p:spPr>
          <a:xfrm>
            <a:off x="6495047" y="384902"/>
            <a:ext cx="1348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올해 달성 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목표</a:t>
            </a:r>
            <a:endParaRPr lang="ko-KR" altLang="en-US" sz="16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632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BBDBD5-AE57-DAD1-03ED-3CF48CD13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시뮬레이션 환경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ADD2C7-6E97-4A1A-F7E4-2AF3F415E7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ko-KR" altLang="en-US" b="1" dirty="0"/>
              <a:t>실제 환경</a:t>
            </a:r>
            <a:endParaRPr kumimoji="1" lang="en-US" altLang="ko-KR" b="1" dirty="0"/>
          </a:p>
          <a:p>
            <a:pPr lvl="1"/>
            <a:r>
              <a:rPr kumimoji="1" lang="ko-KR" altLang="en-US" dirty="0">
                <a:solidFill>
                  <a:srgbClr val="2E75B6"/>
                </a:solidFill>
              </a:rPr>
              <a:t>실제 성능을 정확하게 측정할 수 있음</a:t>
            </a:r>
          </a:p>
          <a:p>
            <a:pPr lvl="1"/>
            <a:r>
              <a:rPr kumimoji="1" lang="ko-KR" altLang="en-US" dirty="0">
                <a:solidFill>
                  <a:srgbClr val="2E75B6"/>
                </a:solidFill>
              </a:rPr>
              <a:t>실제 환경에서 발생할 수 있는 예상치 못한 문제를 파악할 수 있음</a:t>
            </a:r>
            <a:endParaRPr kumimoji="1" lang="en-US" altLang="ko-KR" dirty="0">
              <a:solidFill>
                <a:srgbClr val="2E75B6"/>
              </a:solidFill>
            </a:endParaRPr>
          </a:p>
          <a:p>
            <a:pPr lvl="1"/>
            <a:r>
              <a:rPr kumimoji="1" lang="ko-KR" altLang="en-US" dirty="0">
                <a:solidFill>
                  <a:srgbClr val="C00000"/>
                </a:solidFill>
              </a:rPr>
              <a:t>실험 환경을 동일하게 유지하는 것이 어려움 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예</a:t>
            </a:r>
            <a:r>
              <a:rPr kumimoji="1" lang="en-US" altLang="ko-KR" dirty="0">
                <a:solidFill>
                  <a:srgbClr val="C00000"/>
                </a:solidFill>
              </a:rPr>
              <a:t>: </a:t>
            </a:r>
            <a:r>
              <a:rPr kumimoji="1" lang="ko-KR" altLang="en-US" dirty="0">
                <a:solidFill>
                  <a:srgbClr val="C00000"/>
                </a:solidFill>
              </a:rPr>
              <a:t>네트워크 트래픽 변동 및 다른 환경적 요인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</a:p>
          <a:p>
            <a:pPr lvl="1"/>
            <a:endParaRPr kumimoji="1" lang="en-US" altLang="ko-KR" dirty="0"/>
          </a:p>
          <a:p>
            <a:r>
              <a:rPr kumimoji="1" lang="ko-KR" altLang="en-US" b="1" dirty="0"/>
              <a:t>시뮬레이션 환경</a:t>
            </a:r>
            <a:endParaRPr kumimoji="1" lang="en-US" altLang="ko-KR" b="1" dirty="0"/>
          </a:p>
          <a:p>
            <a:pPr lvl="1"/>
            <a:r>
              <a:rPr kumimoji="1" lang="ko-KR" altLang="en-US" dirty="0">
                <a:solidFill>
                  <a:srgbClr val="2E75B6"/>
                </a:solidFill>
              </a:rPr>
              <a:t>실험 조건을 완벽하게 제어할 수 있음</a:t>
            </a:r>
          </a:p>
          <a:p>
            <a:pPr lvl="1"/>
            <a:r>
              <a:rPr kumimoji="1" lang="ko-KR" altLang="en-US" dirty="0">
                <a:solidFill>
                  <a:srgbClr val="2E75B6"/>
                </a:solidFill>
              </a:rPr>
              <a:t>특정 요소의 영향력을 분석하는 데에 유용함</a:t>
            </a:r>
          </a:p>
          <a:p>
            <a:pPr marL="0" indent="0">
              <a:buNone/>
            </a:pPr>
            <a:endParaRPr kumimoji="1" lang="en-US" altLang="ko-Kore-KR" dirty="0"/>
          </a:p>
          <a:p>
            <a:r>
              <a:rPr kumimoji="1" lang="en-US" altLang="ko-Kore-KR" b="1" dirty="0"/>
              <a:t>ns</a:t>
            </a:r>
            <a:r>
              <a:rPr kumimoji="1" lang="en-US" altLang="ko-KR" b="1" dirty="0"/>
              <a:t>-3</a:t>
            </a:r>
            <a:r>
              <a:rPr kumimoji="1" lang="ko-KR" altLang="en-US" b="1" dirty="0"/>
              <a:t> 환경구축 </a:t>
            </a:r>
            <a:endParaRPr kumimoji="1" lang="en-US" altLang="ko-KR" b="1" dirty="0"/>
          </a:p>
          <a:p>
            <a:pPr lvl="1"/>
            <a:r>
              <a:rPr kumimoji="1" lang="en-US" altLang="ko-KR" dirty="0"/>
              <a:t>OpenSSL</a:t>
            </a:r>
            <a:r>
              <a:rPr kumimoji="1" lang="ko-KR" altLang="en-US" dirty="0"/>
              <a:t> 라이브러리와 함께 </a:t>
            </a:r>
            <a:r>
              <a:rPr kumimoji="1" lang="en-US" altLang="ko-KR" dirty="0"/>
              <a:t>Simple</a:t>
            </a:r>
            <a:r>
              <a:rPr kumimoji="1" lang="ko-KR" altLang="en-US" dirty="0"/>
              <a:t> </a:t>
            </a:r>
            <a:r>
              <a:rPr kumimoji="1" lang="en-US" altLang="ko-KR" dirty="0"/>
              <a:t>TLS handshake </a:t>
            </a:r>
            <a:r>
              <a:rPr kumimoji="1" lang="ko-KR" altLang="en-US" dirty="0"/>
              <a:t>구현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383092-755A-170E-B275-98C1FABBF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800" y="3919859"/>
            <a:ext cx="4188418" cy="138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35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N</a:t>
            </a:r>
            <a:r>
              <a:rPr kumimoji="1" lang="en-US" altLang="ko-Kore-KR" dirty="0"/>
              <a:t>S</a:t>
            </a:r>
            <a:r>
              <a:rPr kumimoji="1" lang="en-US" altLang="ko-KR" dirty="0"/>
              <a:t>-3</a:t>
            </a:r>
            <a:r>
              <a:rPr kumimoji="1" lang="ko-KR" altLang="en-US" dirty="0"/>
              <a:t> 환경구축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560684" y="1007982"/>
            <a:ext cx="11087564" cy="4905220"/>
          </a:xfrm>
        </p:spPr>
        <p:txBody>
          <a:bodyPr>
            <a:normAutofit/>
          </a:bodyPr>
          <a:lstStyle/>
          <a:p>
            <a:endParaRPr kumimoji="1" lang="en-US" altLang="ko-KR" sz="2000" b="1" dirty="0">
              <a:solidFill>
                <a:srgbClr val="2E75B6"/>
              </a:solidFill>
            </a:endParaRPr>
          </a:p>
          <a:p>
            <a:r>
              <a:rPr kumimoji="1" lang="en-US" altLang="ko-KR" sz="2000" b="1" dirty="0">
                <a:solidFill>
                  <a:srgbClr val="2E75B6"/>
                </a:solidFill>
              </a:rPr>
              <a:t> ns-3 </a:t>
            </a:r>
            <a:r>
              <a:rPr kumimoji="1" lang="ko-KR" altLang="en-US" sz="2000" b="1" dirty="0">
                <a:solidFill>
                  <a:srgbClr val="2E75B6"/>
                </a:solidFill>
              </a:rPr>
              <a:t>사용시 문제점</a:t>
            </a:r>
            <a:endParaRPr kumimoji="1" lang="en-US" altLang="ko-KR" sz="2000" b="1" dirty="0">
              <a:solidFill>
                <a:srgbClr val="2E75B6"/>
              </a:solidFill>
            </a:endParaRPr>
          </a:p>
          <a:p>
            <a:pPr lvl="1"/>
            <a:r>
              <a:rPr kumimoji="1" lang="en-US" altLang="ko-KR" sz="1600" b="1" dirty="0"/>
              <a:t>ns-3 </a:t>
            </a:r>
            <a:r>
              <a:rPr kumimoji="1" lang="ko-KR" altLang="en-US" sz="1600" b="1" dirty="0"/>
              <a:t>에서</a:t>
            </a:r>
            <a:r>
              <a:rPr kumimoji="1" lang="en-US" altLang="ko-KR" sz="1600" b="1" dirty="0"/>
              <a:t>TLS </a:t>
            </a:r>
            <a:r>
              <a:rPr kumimoji="1" lang="ko-KR" altLang="en-US" sz="1600" b="1" dirty="0"/>
              <a:t>제공하지 않음</a:t>
            </a:r>
            <a:endParaRPr kumimoji="1" lang="en-US" altLang="ko-KR" sz="1600" b="1" dirty="0"/>
          </a:p>
          <a:p>
            <a:pPr lvl="1"/>
            <a:r>
              <a:rPr kumimoji="1" lang="en-US" altLang="ko-KR" sz="1600" b="1" dirty="0" err="1"/>
              <a:t>Openssl</a:t>
            </a:r>
            <a:r>
              <a:rPr kumimoji="1" lang="ko-KR" altLang="en-US" sz="1600" b="1" dirty="0"/>
              <a:t>을 사용하여 </a:t>
            </a:r>
            <a:r>
              <a:rPr kumimoji="1" lang="en-US" altLang="ko-KR" sz="1600" b="1" dirty="0"/>
              <a:t>TLS</a:t>
            </a:r>
            <a:r>
              <a:rPr kumimoji="1" lang="ko-KR" altLang="en-US" sz="1600" b="1" dirty="0"/>
              <a:t> </a:t>
            </a:r>
            <a:r>
              <a:rPr kumimoji="1" lang="en-US" altLang="ko-KR" sz="1600" b="1" dirty="0"/>
              <a:t>1.3 handshake </a:t>
            </a:r>
            <a:r>
              <a:rPr kumimoji="1" lang="ko-KR" altLang="en-US" sz="1600" b="1" dirty="0"/>
              <a:t>추가</a:t>
            </a:r>
            <a:endParaRPr kumimoji="1" lang="en-US" altLang="ko-KR" sz="1600" b="1" dirty="0"/>
          </a:p>
          <a:p>
            <a:pPr lvl="1"/>
            <a:endParaRPr kumimoji="1" lang="en-US" altLang="ko-KR" sz="1600" b="1" dirty="0"/>
          </a:p>
          <a:p>
            <a:r>
              <a:rPr kumimoji="1" lang="ko-KR" altLang="en-US" sz="2000" b="1" dirty="0">
                <a:solidFill>
                  <a:srgbClr val="2E75B6"/>
                </a:solidFill>
              </a:rPr>
              <a:t>네트워크 시뮬레이션 </a:t>
            </a:r>
            <a:r>
              <a:rPr kumimoji="1" lang="en-US" altLang="ko-KR" sz="2000" b="1" dirty="0">
                <a:solidFill>
                  <a:srgbClr val="2E75B6"/>
                </a:solidFill>
              </a:rPr>
              <a:t>: ns-3</a:t>
            </a:r>
          </a:p>
          <a:p>
            <a:r>
              <a:rPr kumimoji="1" lang="en-US" altLang="ko-KR" sz="2000" b="1" dirty="0">
                <a:solidFill>
                  <a:srgbClr val="2E75B6"/>
                </a:solidFill>
              </a:rPr>
              <a:t>TLS </a:t>
            </a:r>
            <a:r>
              <a:rPr kumimoji="1" lang="ko-KR" altLang="en-US" sz="2000" b="1" dirty="0">
                <a:solidFill>
                  <a:srgbClr val="2E75B6"/>
                </a:solidFill>
              </a:rPr>
              <a:t>연결 설정 </a:t>
            </a:r>
            <a:r>
              <a:rPr kumimoji="1" lang="en-US" altLang="ko-KR" sz="2000" b="1" dirty="0">
                <a:solidFill>
                  <a:srgbClr val="2E75B6"/>
                </a:solidFill>
              </a:rPr>
              <a:t>: </a:t>
            </a:r>
            <a:r>
              <a:rPr kumimoji="1" lang="en-US" altLang="ko-KR" sz="2000" b="1" dirty="0" err="1">
                <a:solidFill>
                  <a:srgbClr val="2E75B6"/>
                </a:solidFill>
              </a:rPr>
              <a:t>Openssl</a:t>
            </a:r>
            <a:r>
              <a:rPr kumimoji="1" lang="en-US" altLang="ko-KR" sz="2000" b="1" dirty="0">
                <a:solidFill>
                  <a:srgbClr val="2E75B6"/>
                </a:solidFill>
              </a:rPr>
              <a:t> </a:t>
            </a:r>
            <a:r>
              <a:rPr kumimoji="1" lang="ko-KR" altLang="en-US" sz="2000" b="1" dirty="0">
                <a:solidFill>
                  <a:srgbClr val="2E75B6"/>
                </a:solidFill>
              </a:rPr>
              <a:t>라이브러리</a:t>
            </a:r>
          </a:p>
          <a:p>
            <a:r>
              <a:rPr kumimoji="1" lang="en-US" altLang="ko-KR" sz="2000" b="1" dirty="0">
                <a:solidFill>
                  <a:srgbClr val="2E75B6"/>
                </a:solidFill>
              </a:rPr>
              <a:t>PQC </a:t>
            </a:r>
            <a:r>
              <a:rPr kumimoji="1" lang="ko-KR" altLang="en-US" sz="2000" b="1" dirty="0">
                <a:solidFill>
                  <a:srgbClr val="2E75B6"/>
                </a:solidFill>
              </a:rPr>
              <a:t>알고리즘 </a:t>
            </a:r>
            <a:r>
              <a:rPr kumimoji="1" lang="en-US" altLang="ko-KR" sz="2000" b="1" dirty="0">
                <a:solidFill>
                  <a:srgbClr val="2E75B6"/>
                </a:solidFill>
              </a:rPr>
              <a:t>: </a:t>
            </a:r>
            <a:r>
              <a:rPr kumimoji="1" lang="en-US" altLang="ko-KR" sz="2000" b="1" dirty="0" err="1">
                <a:solidFill>
                  <a:srgbClr val="2E75B6"/>
                </a:solidFill>
              </a:rPr>
              <a:t>liboqs</a:t>
            </a:r>
            <a:r>
              <a:rPr kumimoji="1" lang="en-US" altLang="ko-KR" sz="2000" b="1" dirty="0">
                <a:solidFill>
                  <a:srgbClr val="2E75B6"/>
                </a:solidFill>
              </a:rPr>
              <a:t> </a:t>
            </a:r>
            <a:r>
              <a:rPr kumimoji="1" lang="ko-KR" altLang="en-US" sz="2000" b="1" dirty="0">
                <a:solidFill>
                  <a:srgbClr val="2E75B6"/>
                </a:solidFill>
              </a:rPr>
              <a:t>라이브러리</a:t>
            </a:r>
          </a:p>
          <a:p>
            <a:pPr lvl="1"/>
            <a:endParaRPr kumimoji="1" lang="en-US" altLang="ko-KR" sz="1600" b="1" dirty="0">
              <a:solidFill>
                <a:srgbClr val="2E75B6"/>
              </a:solidFill>
            </a:endParaRPr>
          </a:p>
          <a:p>
            <a:endParaRPr kumimoji="1" lang="en-US" altLang="ko-KR" sz="2000" b="1" dirty="0">
              <a:solidFill>
                <a:srgbClr val="2E75B6"/>
              </a:solidFill>
            </a:endParaRPr>
          </a:p>
          <a:p>
            <a:endParaRPr kumimoji="1" lang="en-US" altLang="ko-KR" sz="2000" b="1" dirty="0">
              <a:solidFill>
                <a:srgbClr val="2E75B6"/>
              </a:solidFill>
            </a:endParaRPr>
          </a:p>
          <a:p>
            <a:endParaRPr kumimoji="1" lang="en-US" altLang="ko-KR" sz="2000" dirty="0"/>
          </a:p>
          <a:p>
            <a:endParaRPr lang="en-US" altLang="ko-KR" sz="20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B12C852-CD7D-3BBB-2076-4F3DDE8CA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51" y="4427281"/>
            <a:ext cx="6770211" cy="24179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B5594BB-90C3-1B89-0458-D81C56E5F551}"/>
              </a:ext>
            </a:extLst>
          </p:cNvPr>
          <p:cNvSpPr txBox="1"/>
          <p:nvPr/>
        </p:nvSpPr>
        <p:spPr>
          <a:xfrm>
            <a:off x="867584" y="4427281"/>
            <a:ext cx="42414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i="0" dirty="0">
                <a:solidFill>
                  <a:srgbClr val="374151"/>
                </a:solidFill>
                <a:effectLst/>
                <a:latin typeface="Söhne"/>
              </a:rPr>
              <a:t>Point-to-Point </a:t>
            </a:r>
            <a:r>
              <a:rPr lang="ko-KR" altLang="en-US" sz="1600" b="1" i="0" dirty="0">
                <a:solidFill>
                  <a:srgbClr val="374151"/>
                </a:solidFill>
                <a:effectLst/>
                <a:latin typeface="Söhne"/>
              </a:rPr>
              <a:t>네트워크 구조</a:t>
            </a:r>
            <a:br>
              <a:rPr lang="en-US" altLang="ko-KR" sz="1600" b="1" i="0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ko-KR" altLang="en-US" sz="1600" b="1" i="0" dirty="0">
                <a:solidFill>
                  <a:srgbClr val="374151"/>
                </a:solidFill>
                <a:effectLst/>
                <a:latin typeface="Söhne"/>
              </a:rPr>
              <a:t>클라이언트와 서버</a:t>
            </a:r>
            <a:r>
              <a:rPr lang="en-US" altLang="ko-KR" sz="16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sz="1600" b="1" i="0" dirty="0">
                <a:solidFill>
                  <a:srgbClr val="374151"/>
                </a:solidFill>
                <a:effectLst/>
                <a:latin typeface="Söhne"/>
              </a:rPr>
              <a:t>두 개의 노드에서 통신</a:t>
            </a:r>
            <a:endParaRPr lang="en-US" altLang="ko-KR" sz="1600" b="1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altLang="ko-Kore-KR" sz="1600" b="1" dirty="0">
                <a:solidFill>
                  <a:srgbClr val="374151"/>
                </a:solidFill>
                <a:latin typeface="Söhne"/>
              </a:rPr>
              <a:t>(Delay 5ms, MSS 1460 </a:t>
            </a:r>
            <a:r>
              <a:rPr lang="ko-Kore-KR" altLang="en-US" sz="1600" b="1" dirty="0">
                <a:solidFill>
                  <a:srgbClr val="374151"/>
                </a:solidFill>
                <a:latin typeface="Söhne"/>
              </a:rPr>
              <a:t>로</a:t>
            </a:r>
            <a:r>
              <a:rPr lang="ko-KR" altLang="en-US" sz="1600" b="1" dirty="0">
                <a:solidFill>
                  <a:srgbClr val="374151"/>
                </a:solidFill>
                <a:latin typeface="Söhne"/>
              </a:rPr>
              <a:t> 설정</a:t>
            </a:r>
            <a:r>
              <a:rPr lang="en-US" altLang="ko-Kore-KR" sz="1600" b="1" dirty="0">
                <a:solidFill>
                  <a:srgbClr val="374151"/>
                </a:solidFill>
                <a:latin typeface="Söhne"/>
              </a:rPr>
              <a:t>)</a:t>
            </a:r>
            <a:endParaRPr lang="ko-Kore-KR" altLang="en-US" sz="16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7C10F1-1F9B-ADD1-5180-54AA9E27D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466" y="1007982"/>
            <a:ext cx="5401691" cy="304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41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A4FF0A2-0DF1-32F2-4953-551791A29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14" y="234617"/>
            <a:ext cx="4381204" cy="401781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2F06D3E-AABD-F068-BB79-7B83768DF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504" y="234617"/>
            <a:ext cx="4619613" cy="493221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567F13C-7503-74F9-0FFA-514488B27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8768"/>
          <a:stretch/>
        </p:blipFill>
        <p:spPr>
          <a:xfrm>
            <a:off x="8697439" y="4500916"/>
            <a:ext cx="1945171" cy="23474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F75F2D8-A19F-F6DB-0C31-569924271E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7583"/>
          <a:stretch/>
        </p:blipFill>
        <p:spPr>
          <a:xfrm>
            <a:off x="492482" y="4238580"/>
            <a:ext cx="1201204" cy="26055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387D082-7490-BF84-0B9A-B2645B751A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853" r="-1128"/>
          <a:stretch/>
        </p:blipFill>
        <p:spPr>
          <a:xfrm>
            <a:off x="10677970" y="4510560"/>
            <a:ext cx="1138223" cy="23474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8C2605-DAF0-297A-E31D-E1B59D2478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404" t="228" r="179" b="-228"/>
          <a:stretch/>
        </p:blipFill>
        <p:spPr>
          <a:xfrm>
            <a:off x="1687030" y="4242791"/>
            <a:ext cx="1201204" cy="260556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6C3D708-FB0C-7B33-5783-A1F091BC4241}"/>
              </a:ext>
            </a:extLst>
          </p:cNvPr>
          <p:cNvSpPr/>
          <p:nvPr/>
        </p:nvSpPr>
        <p:spPr>
          <a:xfrm>
            <a:off x="534046" y="5472087"/>
            <a:ext cx="2354187" cy="13485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A12E29-362E-F87E-CE46-FBD71D0E7E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0487" y="4682836"/>
            <a:ext cx="2816012" cy="21378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E134B7-7D0E-34EB-3D23-F59A41D20111}"/>
              </a:ext>
            </a:extLst>
          </p:cNvPr>
          <p:cNvSpPr txBox="1"/>
          <p:nvPr/>
        </p:nvSpPr>
        <p:spPr>
          <a:xfrm>
            <a:off x="542340" y="4035848"/>
            <a:ext cx="2221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로컬</a:t>
            </a:r>
            <a:r>
              <a:rPr kumimoji="1" lang="ko-KR" altLang="en-US" dirty="0"/>
              <a:t> 테스트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512A42-CE3C-D6B2-A013-7635C5113B0B}"/>
              </a:ext>
            </a:extLst>
          </p:cNvPr>
          <p:cNvSpPr txBox="1"/>
          <p:nvPr/>
        </p:nvSpPr>
        <p:spPr>
          <a:xfrm>
            <a:off x="8697439" y="4228026"/>
            <a:ext cx="2221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로컬</a:t>
            </a:r>
            <a:r>
              <a:rPr kumimoji="1" lang="ko-KR" altLang="en-US" dirty="0"/>
              <a:t> 테스트</a:t>
            </a:r>
            <a:endParaRPr kumimoji="1" lang="ko-Kore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30ECB14-8F10-8AA8-F317-29F0768B5540}"/>
              </a:ext>
            </a:extLst>
          </p:cNvPr>
          <p:cNvSpPr/>
          <p:nvPr/>
        </p:nvSpPr>
        <p:spPr>
          <a:xfrm>
            <a:off x="3162791" y="5122423"/>
            <a:ext cx="2773708" cy="10844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030C93B-F09D-AE3F-CB47-E499FEB9E2CD}"/>
              </a:ext>
            </a:extLst>
          </p:cNvPr>
          <p:cNvSpPr/>
          <p:nvPr/>
        </p:nvSpPr>
        <p:spPr>
          <a:xfrm>
            <a:off x="8714527" y="4831479"/>
            <a:ext cx="3017321" cy="10844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5522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05BE7C-319D-6098-9B73-F72EAAB84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결론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544C5C-52F0-F35E-D434-C07C9C7739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4"/>
            <a:ext cx="11369675" cy="5705475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ko-Kore-KR" sz="2400" dirty="0"/>
              <a:t>PQ - TLS1.3</a:t>
            </a:r>
            <a:r>
              <a:rPr kumimoji="1" lang="ko-KR" altLang="en-US" sz="2400" dirty="0"/>
              <a:t>프로토콜에서 성능 테스트 진행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</a:t>
            </a:r>
            <a:br>
              <a:rPr kumimoji="1" lang="en-US" altLang="ko-KR" sz="2400" dirty="0"/>
            </a:br>
            <a:r>
              <a:rPr kumimoji="1" lang="ko-KR" altLang="en-US" sz="2400" dirty="0"/>
              <a:t>암호화 알고리즘의 폭넓은 성능 평가를 위해 </a:t>
            </a:r>
            <a:br>
              <a:rPr kumimoji="1" lang="ko-KR" altLang="en-US" sz="2400" dirty="0"/>
            </a:br>
            <a:r>
              <a:rPr kumimoji="1" lang="ko-KR" altLang="en-US" sz="2400" dirty="0"/>
              <a:t>로컬</a:t>
            </a:r>
            <a:r>
              <a:rPr kumimoji="1" lang="en-US" altLang="ko-KR" sz="2400" dirty="0"/>
              <a:t>, </a:t>
            </a:r>
            <a:r>
              <a:rPr kumimoji="1" lang="ko-KR" altLang="en-US" sz="2400" dirty="0"/>
              <a:t>실제 네트워크</a:t>
            </a:r>
            <a:r>
              <a:rPr kumimoji="1" lang="en-US" altLang="ko-KR" sz="2400" dirty="0"/>
              <a:t>, </a:t>
            </a:r>
            <a:r>
              <a:rPr kumimoji="1" lang="ko-KR" altLang="en-US" sz="2400" dirty="0"/>
              <a:t>시뮬레이션 네트워크 세가지 환경에서 테스트 </a:t>
            </a:r>
            <a:br>
              <a:rPr kumimoji="1" lang="en-US" altLang="ko-KR" sz="2400" dirty="0"/>
            </a:br>
            <a:endParaRPr kumimoji="1" lang="ko-KR" altLang="en-US" sz="2400" dirty="0"/>
          </a:p>
          <a:p>
            <a:r>
              <a:rPr kumimoji="1" lang="ko-KR" altLang="en-US" sz="2400" dirty="0"/>
              <a:t>로컬 </a:t>
            </a:r>
            <a:r>
              <a:rPr kumimoji="1" lang="en-US" altLang="ko-KR" sz="2400" dirty="0"/>
              <a:t>:</a:t>
            </a:r>
          </a:p>
          <a:p>
            <a:pPr lvl="1"/>
            <a:r>
              <a:rPr kumimoji="1" lang="en-US" altLang="ko-Kore-KR" sz="2000" dirty="0" err="1"/>
              <a:t>kyber</a:t>
            </a:r>
            <a:r>
              <a:rPr kumimoji="1" lang="ko-KR" altLang="en-US" sz="2000" dirty="0"/>
              <a:t>가 우수한 성능 보임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endParaRPr kumimoji="1" lang="en-US" altLang="ko-KR" sz="2000" dirty="0"/>
          </a:p>
          <a:p>
            <a:pPr lvl="1"/>
            <a:r>
              <a:rPr kumimoji="1" lang="ko-KR" altLang="en-US" sz="2000" dirty="0"/>
              <a:t>네트워크의 영향 고려 되지 않아 실제 네트워크 분석 필요 하였음 </a:t>
            </a:r>
            <a:endParaRPr kumimoji="1" lang="en-US" altLang="ko-KR" sz="2000" dirty="0"/>
          </a:p>
          <a:p>
            <a:endParaRPr kumimoji="1" lang="ko-KR" altLang="en-US" sz="2400" dirty="0"/>
          </a:p>
          <a:p>
            <a:r>
              <a:rPr kumimoji="1" lang="ko-KR" altLang="en-US" sz="2400" dirty="0"/>
              <a:t>실제 네트워크 </a:t>
            </a:r>
            <a:r>
              <a:rPr kumimoji="1" lang="en-US" altLang="ko-KR" sz="2400" dirty="0"/>
              <a:t>:</a:t>
            </a:r>
          </a:p>
          <a:p>
            <a:pPr lvl="1"/>
            <a:r>
              <a:rPr kumimoji="1" lang="ko-KR" altLang="en-US" sz="2000" dirty="0"/>
              <a:t>시간 측정 결과는 로컬 결과와 큰 차이를 나타냄</a:t>
            </a:r>
            <a:r>
              <a:rPr kumimoji="1" lang="en-US" altLang="ko-KR" sz="2000" dirty="0"/>
              <a:t>.</a:t>
            </a:r>
          </a:p>
          <a:p>
            <a:pPr lvl="1"/>
            <a:r>
              <a:rPr kumimoji="1" lang="ko-KR" altLang="en-US" sz="2000" dirty="0"/>
              <a:t>실험 결과를 해석하는 데에 복잡함</a:t>
            </a:r>
            <a:endParaRPr kumimoji="1" lang="en-US" altLang="ko-KR" sz="2000" dirty="0"/>
          </a:p>
          <a:p>
            <a:pPr lvl="1"/>
            <a:endParaRPr kumimoji="1" lang="ko-KR" altLang="en-US" sz="2000" dirty="0"/>
          </a:p>
          <a:p>
            <a:r>
              <a:rPr kumimoji="1" lang="ko-KR" altLang="en-US" sz="2400" dirty="0"/>
              <a:t>시뮬레이션 네트워크 </a:t>
            </a:r>
            <a:r>
              <a:rPr kumimoji="1" lang="en-US" altLang="ko-KR" sz="2400" dirty="0"/>
              <a:t>: </a:t>
            </a:r>
          </a:p>
          <a:p>
            <a:pPr lvl="1"/>
            <a:r>
              <a:rPr kumimoji="1" lang="en-US" altLang="ko-Kore-KR" sz="2000" dirty="0"/>
              <a:t>ns-3</a:t>
            </a:r>
            <a:r>
              <a:rPr kumimoji="1" lang="ko-KR" altLang="en-US" sz="2000" dirty="0"/>
              <a:t>에서 </a:t>
            </a:r>
            <a:r>
              <a:rPr kumimoji="1" lang="en-US" altLang="ko-Kore-KR" sz="2000" dirty="0"/>
              <a:t>TLS 1.3 </a:t>
            </a:r>
            <a:r>
              <a:rPr kumimoji="1" lang="ko-KR" altLang="en-US" sz="2000" dirty="0"/>
              <a:t>환경 구축</a:t>
            </a:r>
          </a:p>
          <a:p>
            <a:pPr lvl="1"/>
            <a:r>
              <a:rPr kumimoji="1" lang="ko-KR" altLang="en-US" sz="2000" dirty="0"/>
              <a:t>서버 노드와 클라이언트 노드에서 </a:t>
            </a:r>
            <a:r>
              <a:rPr kumimoji="1" lang="en-US" altLang="ko-Kore-KR" sz="2000" dirty="0"/>
              <a:t>Point-to-Point </a:t>
            </a:r>
            <a:r>
              <a:rPr kumimoji="1" lang="ko-KR" altLang="en-US" sz="2000" dirty="0"/>
              <a:t>상에서 </a:t>
            </a:r>
            <a:r>
              <a:rPr kumimoji="1" lang="en-US" altLang="ko-Kore-KR" sz="2000" dirty="0"/>
              <a:t>TLS1.3 handshake </a:t>
            </a:r>
            <a:r>
              <a:rPr kumimoji="1" lang="ko-KR" altLang="en-US" sz="2000" dirty="0"/>
              <a:t>구현</a:t>
            </a:r>
            <a:endParaRPr kumimoji="1" lang="en-US" altLang="ko-KR" sz="2000" dirty="0"/>
          </a:p>
          <a:p>
            <a:pPr lvl="1"/>
            <a:endParaRPr kumimoji="1" lang="en-US" altLang="ko-KR" sz="2000" dirty="0"/>
          </a:p>
          <a:p>
            <a:r>
              <a:rPr kumimoji="1" lang="ko-KR" altLang="en-US" sz="2400" dirty="0"/>
              <a:t> 네트워크 환경에서</a:t>
            </a:r>
            <a:r>
              <a:rPr kumimoji="1" lang="en-US" altLang="ko-KR" sz="2400" dirty="0"/>
              <a:t>TLS1.3</a:t>
            </a:r>
            <a:r>
              <a:rPr kumimoji="1" lang="ko-KR" altLang="en-US" sz="2400" dirty="0"/>
              <a:t>의 </a:t>
            </a:r>
            <a:r>
              <a:rPr kumimoji="1" lang="en-US" altLang="ko-KR" sz="2400" dirty="0"/>
              <a:t>Handshake</a:t>
            </a:r>
            <a:r>
              <a:rPr kumimoji="1" lang="ko-KR" altLang="en-US" sz="2400" dirty="0"/>
              <a:t>는 암호 알고리즘의 동작 성능 뿐만 아니라</a:t>
            </a:r>
            <a:br>
              <a:rPr kumimoji="1" lang="en-US" altLang="ko-KR" sz="2400" dirty="0"/>
            </a:br>
            <a:r>
              <a:rPr kumimoji="1" lang="ko-KR" altLang="en-US" sz="2400" dirty="0"/>
              <a:t>키 사이즈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암호문사이즈 등이 큰 영향을 받았음</a:t>
            </a:r>
            <a:r>
              <a:rPr kumimoji="1" lang="en-US" altLang="ko-KR" sz="2400" dirty="0"/>
              <a:t>.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24278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6542DC-3DCC-F83D-9C26-6FF4889ED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향후 계획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37FA85-9846-A81E-124A-9F5B8F2FA6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ko-Kore-KR" sz="2400" dirty="0"/>
          </a:p>
          <a:p>
            <a:r>
              <a:rPr kumimoji="1" lang="ko-Kore-KR" altLang="en-US" sz="2400" dirty="0"/>
              <a:t>네트워크</a:t>
            </a:r>
            <a:r>
              <a:rPr kumimoji="1" lang="ko-KR" altLang="en-US" sz="2400" dirty="0"/>
              <a:t> 지연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최대 세그먼트 크기</a:t>
            </a:r>
            <a:r>
              <a:rPr kumimoji="1" lang="en-US" altLang="ko-KR" sz="2400" dirty="0"/>
              <a:t>(MSS) </a:t>
            </a:r>
            <a:r>
              <a:rPr kumimoji="1" lang="ko-KR" altLang="en-US" sz="2400" dirty="0"/>
              <a:t>차이에 따른 성능 비교</a:t>
            </a:r>
            <a:endParaRPr kumimoji="1" lang="en-US" altLang="ko-Kore-KR" sz="2400" dirty="0"/>
          </a:p>
          <a:p>
            <a:endParaRPr lang="en-US" altLang="ko-Kore-KR" sz="2400" b="0" i="0" dirty="0">
              <a:solidFill>
                <a:srgbClr val="343541"/>
              </a:solidFill>
              <a:effectLst/>
              <a:latin typeface="Söhne"/>
            </a:endParaRPr>
          </a:p>
          <a:p>
            <a:r>
              <a:rPr lang="en-US" altLang="ko-Kore-KR" sz="2400" b="0" i="0" dirty="0">
                <a:solidFill>
                  <a:srgbClr val="343541"/>
                </a:solidFill>
                <a:effectLst/>
                <a:latin typeface="Söhne"/>
              </a:rPr>
              <a:t>ns-3</a:t>
            </a:r>
            <a:r>
              <a:rPr lang="ko-KR" altLang="en-US" sz="2400" b="0" i="0" dirty="0">
                <a:solidFill>
                  <a:srgbClr val="343541"/>
                </a:solidFill>
                <a:effectLst/>
                <a:latin typeface="Söhne"/>
              </a:rPr>
              <a:t>에서 지원하는 네트워크 모듈</a:t>
            </a:r>
            <a:r>
              <a:rPr kumimoji="1" lang="ko-KR" altLang="en-US" sz="2400" b="0" i="0" dirty="0">
                <a:solidFill>
                  <a:srgbClr val="343541"/>
                </a:solidFill>
                <a:effectLst/>
                <a:latin typeface="Söhne"/>
              </a:rPr>
              <a:t>을 사용하여 다른 네트워크에 대한 테스트</a:t>
            </a:r>
            <a:br>
              <a:rPr kumimoji="1" lang="en-US" altLang="ko-KR" sz="2400" b="0" i="0" dirty="0">
                <a:solidFill>
                  <a:srgbClr val="343541"/>
                </a:solidFill>
                <a:effectLst/>
                <a:latin typeface="Söhne"/>
              </a:rPr>
            </a:br>
            <a:r>
              <a:rPr kumimoji="1" lang="en-US" altLang="ko-KR" sz="2400" b="0" i="0" dirty="0">
                <a:solidFill>
                  <a:srgbClr val="343541"/>
                </a:solidFill>
                <a:effectLst/>
                <a:latin typeface="Söhne"/>
              </a:rPr>
              <a:t>(Mobility,</a:t>
            </a:r>
            <a:r>
              <a:rPr kumimoji="1" lang="ko-KR" altLang="en-US" sz="2400" b="0" i="0" dirty="0">
                <a:solidFill>
                  <a:srgbClr val="343541"/>
                </a:solidFill>
                <a:effectLst/>
                <a:latin typeface="Söhne"/>
              </a:rPr>
              <a:t> </a:t>
            </a:r>
            <a:r>
              <a:rPr kumimoji="1" lang="en-US" altLang="ko-KR" sz="2400" b="0" i="0" dirty="0">
                <a:solidFill>
                  <a:srgbClr val="343541"/>
                </a:solidFill>
                <a:effectLst/>
                <a:latin typeface="Söhne"/>
              </a:rPr>
              <a:t>Wi-Fi </a:t>
            </a:r>
            <a:r>
              <a:rPr kumimoji="1" lang="ko-KR" altLang="en-US" sz="2400" b="0" i="0" dirty="0">
                <a:solidFill>
                  <a:srgbClr val="343541"/>
                </a:solidFill>
                <a:effectLst/>
                <a:latin typeface="Söhne"/>
              </a:rPr>
              <a:t>모듈</a:t>
            </a:r>
            <a:r>
              <a:rPr kumimoji="1" lang="en-US" altLang="ko-KR" sz="2400" b="0" i="0" dirty="0">
                <a:solidFill>
                  <a:srgbClr val="343541"/>
                </a:solidFill>
                <a:effectLst/>
                <a:latin typeface="Söhne"/>
              </a:rPr>
              <a:t>,</a:t>
            </a:r>
            <a:r>
              <a:rPr kumimoji="1" lang="ko-KR" altLang="en-US" sz="2400" b="0" i="0" dirty="0">
                <a:solidFill>
                  <a:srgbClr val="343541"/>
                </a:solidFill>
                <a:effectLst/>
                <a:latin typeface="Söhne"/>
              </a:rPr>
              <a:t> </a:t>
            </a:r>
            <a:r>
              <a:rPr kumimoji="1" lang="en-US" altLang="ko-KR" sz="2400" b="0" i="0" dirty="0">
                <a:solidFill>
                  <a:srgbClr val="343541"/>
                </a:solidFill>
                <a:effectLst/>
                <a:latin typeface="Söhne"/>
              </a:rPr>
              <a:t>WiMAX </a:t>
            </a:r>
            <a:r>
              <a:rPr kumimoji="1" lang="ko-KR" altLang="en-US" sz="2400" b="0" i="0" dirty="0">
                <a:solidFill>
                  <a:srgbClr val="343541"/>
                </a:solidFill>
                <a:effectLst/>
                <a:latin typeface="Söhne"/>
              </a:rPr>
              <a:t>모듈</a:t>
            </a:r>
            <a:r>
              <a:rPr kumimoji="1" lang="en-US" altLang="ko-KR" sz="2400" b="0" i="0" dirty="0">
                <a:solidFill>
                  <a:srgbClr val="343541"/>
                </a:solidFill>
                <a:effectLst/>
                <a:latin typeface="Söhne"/>
              </a:rPr>
              <a:t>,</a:t>
            </a:r>
            <a:r>
              <a:rPr kumimoji="1" lang="ko-KR" altLang="en-US" sz="2400" b="0" i="0" dirty="0">
                <a:solidFill>
                  <a:srgbClr val="343541"/>
                </a:solidFill>
                <a:effectLst/>
                <a:latin typeface="Söhne"/>
              </a:rPr>
              <a:t> </a:t>
            </a:r>
            <a:r>
              <a:rPr kumimoji="1" lang="en-US" altLang="ko-KR" sz="2400" b="0" i="0" dirty="0">
                <a:solidFill>
                  <a:srgbClr val="343541"/>
                </a:solidFill>
                <a:effectLst/>
                <a:latin typeface="Söhne"/>
              </a:rPr>
              <a:t>LTE </a:t>
            </a:r>
            <a:r>
              <a:rPr kumimoji="1" lang="ko-KR" altLang="en-US" sz="2400" b="0" i="0" dirty="0">
                <a:solidFill>
                  <a:srgbClr val="343541"/>
                </a:solidFill>
                <a:effectLst/>
                <a:latin typeface="Söhne"/>
              </a:rPr>
              <a:t>모듈</a:t>
            </a:r>
            <a:r>
              <a:rPr kumimoji="1" lang="en-US" altLang="ko-KR" sz="2400" b="0" i="0" dirty="0">
                <a:solidFill>
                  <a:srgbClr val="343541"/>
                </a:solidFill>
                <a:effectLst/>
                <a:latin typeface="Söhne"/>
              </a:rPr>
              <a:t>,</a:t>
            </a:r>
            <a:r>
              <a:rPr kumimoji="1" lang="ko-KR" altLang="en-US" sz="2400" b="0" i="0" dirty="0">
                <a:solidFill>
                  <a:srgbClr val="343541"/>
                </a:solidFill>
                <a:effectLst/>
                <a:latin typeface="Söhne"/>
              </a:rPr>
              <a:t> </a:t>
            </a:r>
            <a:r>
              <a:rPr kumimoji="1" lang="en-US" altLang="ko-KR" sz="2400" b="0" i="0" dirty="0">
                <a:solidFill>
                  <a:srgbClr val="343541"/>
                </a:solidFill>
                <a:effectLst/>
                <a:latin typeface="Söhne"/>
              </a:rPr>
              <a:t>Energy </a:t>
            </a:r>
            <a:r>
              <a:rPr kumimoji="1" lang="ko-KR" altLang="en-US" sz="2400" b="0" i="0" dirty="0">
                <a:solidFill>
                  <a:srgbClr val="343541"/>
                </a:solidFill>
                <a:effectLst/>
                <a:latin typeface="Söhne"/>
              </a:rPr>
              <a:t>모듈</a:t>
            </a:r>
            <a:r>
              <a:rPr kumimoji="1" lang="en-US" altLang="ko-KR" sz="2400" b="0" i="0" dirty="0">
                <a:solidFill>
                  <a:srgbClr val="343541"/>
                </a:solidFill>
                <a:effectLst/>
                <a:latin typeface="Söhne"/>
              </a:rPr>
              <a:t>)</a:t>
            </a:r>
          </a:p>
          <a:p>
            <a:pPr lvl="1"/>
            <a:r>
              <a:rPr kumimoji="1" lang="ko-KR" altLang="en-US" sz="2000" dirty="0">
                <a:solidFill>
                  <a:srgbClr val="343541"/>
                </a:solidFill>
                <a:latin typeface="Söhne"/>
              </a:rPr>
              <a:t>장치의 네트워크 성능에 따른 비교</a:t>
            </a:r>
            <a:br>
              <a:rPr kumimoji="1" lang="en-US" altLang="ko-KR" sz="2000" b="0" i="0" dirty="0">
                <a:solidFill>
                  <a:srgbClr val="343541"/>
                </a:solidFill>
                <a:effectLst/>
                <a:latin typeface="Söhne"/>
              </a:rPr>
            </a:br>
            <a:endParaRPr kumimoji="1" lang="ko-Kore-KR" altLang="en-US" sz="2000" dirty="0"/>
          </a:p>
          <a:p>
            <a:r>
              <a:rPr kumimoji="1" lang="ko-Kore-KR" altLang="en-US" sz="2400" dirty="0"/>
              <a:t>하이브리드</a:t>
            </a:r>
            <a:r>
              <a:rPr kumimoji="1" lang="ko-KR" altLang="en-US" sz="2400" dirty="0"/>
              <a:t> 키 교환 방식에서 성능비교</a:t>
            </a:r>
            <a:endParaRPr kumimoji="1"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28801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499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현대 암호의 위기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6627324" y="1336995"/>
            <a:ext cx="3063561" cy="3215263"/>
            <a:chOff x="8089357" y="3640292"/>
            <a:chExt cx="2650199" cy="2611129"/>
          </a:xfrm>
        </p:grpSpPr>
        <p:pic>
          <p:nvPicPr>
            <p:cNvPr id="1026" name="Picture 2" descr="기초 암호학(4) - ECC(타원곡선 암호화 알고리즘)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4796" y="3640292"/>
              <a:ext cx="2604760" cy="2611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8089357" y="4576524"/>
                  <a:ext cx="2650197" cy="6192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800" dirty="0"/>
                    <a:t>DLP: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28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altLang="ko-K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ko-KR" alt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a14:m>
                  <a:endParaRPr lang="en-US" altLang="ko-KR" sz="2800" b="0" dirty="0">
                    <a:ea typeface="Cambria Math" panose="02040503050406030204" pitchFamily="18" charset="0"/>
                  </a:endParaRPr>
                </a:p>
                <a:p>
                  <a:pPr algn="ctr"/>
                  <a:r>
                    <a:rPr lang="en-US" altLang="ko-KR" sz="2800" dirty="0"/>
                    <a:t>ECDLP: </a:t>
                  </a:r>
                  <a14:m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𝑎𝑃</m:t>
                      </m:r>
                    </m:oMath>
                  </a14:m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9357" y="4576524"/>
                  <a:ext cx="2650197" cy="619227"/>
                </a:xfrm>
                <a:prstGeom prst="rect">
                  <a:avLst/>
                </a:prstGeom>
                <a:blipFill>
                  <a:blip r:embed="rId4"/>
                  <a:stretch>
                    <a:fillRect l="-7171" t="-14400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그룹 4"/>
          <p:cNvGrpSpPr/>
          <p:nvPr/>
        </p:nvGrpSpPr>
        <p:grpSpPr>
          <a:xfrm>
            <a:off x="1496993" y="1565304"/>
            <a:ext cx="4423284" cy="2432808"/>
            <a:chOff x="6709800" y="889140"/>
            <a:chExt cx="3792155" cy="2085686"/>
          </a:xfrm>
        </p:grpSpPr>
        <p:pic>
          <p:nvPicPr>
            <p:cNvPr id="1034" name="Picture 10" descr="RSA Security - Wikipedia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3034" y="1545231"/>
              <a:ext cx="2567700" cy="926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ttp://upload.wikimedia.org/wikipedia/commons/thumb/b/bf/PrimeDecompositionExample.svg/640px-PrimeDecompositionExample.svg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9800" y="889140"/>
              <a:ext cx="3792155" cy="2085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직사각형 7"/>
          <p:cNvSpPr/>
          <p:nvPr/>
        </p:nvSpPr>
        <p:spPr>
          <a:xfrm rot="20444480">
            <a:off x="1034418" y="2644162"/>
            <a:ext cx="9650947" cy="4831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</a:rPr>
              <a:t>Shor’s Algorithm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8CA578-B5C4-E676-A6FD-38875749EFC8}"/>
              </a:ext>
            </a:extLst>
          </p:cNvPr>
          <p:cNvSpPr txBox="1"/>
          <p:nvPr/>
        </p:nvSpPr>
        <p:spPr>
          <a:xfrm>
            <a:off x="256760" y="4858043"/>
            <a:ext cx="116784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chemeClr val="accent1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Shor’s Algorithm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은 다항 시간안에 </a:t>
            </a:r>
            <a:r>
              <a:rPr lang="ko-KR" altLang="en-US" b="1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소인수분해를 수행하는 알고리즘</a:t>
            </a:r>
            <a:endParaRPr lang="en-US" altLang="ko-KR" b="1" i="0" dirty="0">
              <a:solidFill>
                <a:srgbClr val="373A3C"/>
              </a:solidFill>
              <a:effectLst/>
              <a:latin typeface="Open Sans" panose="020B0606030504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현재 사용 중인 공개키 암호화 </a:t>
            </a:r>
            <a:r>
              <a:rPr kumimoji="1" lang="en-US" altLang="ko-KR" sz="1400" dirty="0"/>
              <a:t>(RSA </a:t>
            </a:r>
            <a:r>
              <a:rPr kumimoji="1" lang="ko-KR" altLang="en-US" sz="1400" dirty="0"/>
              <a:t>체계</a:t>
            </a:r>
            <a:r>
              <a:rPr kumimoji="1" lang="en-US" altLang="ko-KR" sz="1400" dirty="0"/>
              <a:t>, Finite Field Diffie-Hellman </a:t>
            </a:r>
            <a:r>
              <a:rPr kumimoji="1" lang="ko-KR" altLang="en-US" sz="1400" dirty="0"/>
              <a:t>키 교환</a:t>
            </a:r>
            <a:r>
              <a:rPr kumimoji="1" lang="en-US" altLang="ko-KR" sz="1400" dirty="0"/>
              <a:t>, </a:t>
            </a:r>
            <a:r>
              <a:rPr kumimoji="1" lang="ko-KR" altLang="en-US" sz="1400" dirty="0"/>
              <a:t>타원 곡선 </a:t>
            </a:r>
            <a:r>
              <a:rPr kumimoji="1" lang="en-US" altLang="ko-KR" sz="1400" dirty="0"/>
              <a:t>Diffie-Hellman </a:t>
            </a:r>
            <a:r>
              <a:rPr kumimoji="1" lang="ko-KR" altLang="en-US" sz="1400" dirty="0"/>
              <a:t>키 교환</a:t>
            </a:r>
            <a:r>
              <a:rPr kumimoji="1" lang="en-US" altLang="ko-KR" sz="1400" dirty="0"/>
              <a:t>)</a:t>
            </a:r>
            <a:r>
              <a:rPr kumimoji="1" lang="ko-KR" altLang="en-US" sz="1600" dirty="0"/>
              <a:t>를 무력화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Wingdings" pitchFamily="2" charset="2"/>
              <a:buChar char="v"/>
            </a:pPr>
            <a:r>
              <a:rPr kumimoji="1" lang="ko-KR" altLang="en-US" b="1" dirty="0">
                <a:solidFill>
                  <a:srgbClr val="FF0000"/>
                </a:solidFill>
              </a:rPr>
              <a:t>양자컴퓨터는 현대암호를 다항 시간 안에 공격할 수 있다고 알려진 유일한 공격 플랫폼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584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E0218DFD-6C70-5167-6ADA-4926F90FECEE}"/>
              </a:ext>
            </a:extLst>
          </p:cNvPr>
          <p:cNvGrpSpPr/>
          <p:nvPr/>
        </p:nvGrpSpPr>
        <p:grpSpPr>
          <a:xfrm>
            <a:off x="0" y="2709136"/>
            <a:ext cx="12192000" cy="4138776"/>
            <a:chOff x="-155248" y="2619949"/>
            <a:chExt cx="12502497" cy="42441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57765C6-FD52-6347-CD90-B664B5EEBD08}"/>
                </a:ext>
              </a:extLst>
            </p:cNvPr>
            <p:cNvSpPr/>
            <p:nvPr/>
          </p:nvSpPr>
          <p:spPr>
            <a:xfrm>
              <a:off x="-155248" y="2627928"/>
              <a:ext cx="2254624" cy="4233419"/>
            </a:xfrm>
            <a:prstGeom prst="rect">
              <a:avLst/>
            </a:prstGeom>
            <a:solidFill>
              <a:srgbClr val="04384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DA4488F-7752-5672-63DD-117AFF3BAED4}"/>
                </a:ext>
              </a:extLst>
            </p:cNvPr>
            <p:cNvSpPr/>
            <p:nvPr/>
          </p:nvSpPr>
          <p:spPr>
            <a:xfrm>
              <a:off x="10092625" y="2619949"/>
              <a:ext cx="2254624" cy="4238051"/>
            </a:xfrm>
            <a:prstGeom prst="rect">
              <a:avLst/>
            </a:prstGeom>
            <a:solidFill>
              <a:srgbClr val="0C28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pic>
          <p:nvPicPr>
            <p:cNvPr id="2049" name="Picture 1" descr="page6image813839104">
              <a:extLst>
                <a:ext uri="{FF2B5EF4-FFF2-40B4-BE49-F238E27FC236}">
                  <a16:creationId xmlns:a16="http://schemas.microsoft.com/office/drawing/2014/main" id="{1DC698FB-B707-DF91-1A36-BE0223C26C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6794" y="2626077"/>
              <a:ext cx="8732954" cy="4238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482AEC0-B32E-FD44-8005-FFFA6662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양자 내성 암호 전환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D8D273-AD29-A180-E957-52E26AD03E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294" y="1062879"/>
            <a:ext cx="11833412" cy="5741334"/>
          </a:xfrm>
        </p:spPr>
        <p:txBody>
          <a:bodyPr>
            <a:normAutofit/>
          </a:bodyPr>
          <a:lstStyle/>
          <a:p>
            <a:r>
              <a:rPr lang="ko-KR" altLang="en-US" sz="2000" b="1" i="0" u="none" strike="noStrike" cap="all" dirty="0">
                <a:effectLst/>
                <a:latin typeface="gotham"/>
              </a:rPr>
              <a:t>미국 </a:t>
            </a:r>
            <a:r>
              <a:rPr lang="en-US" altLang="ko-Kore-KR" sz="2000" b="1" i="0" u="none" strike="noStrike" cap="all" dirty="0">
                <a:effectLst/>
                <a:latin typeface="gotham"/>
              </a:rPr>
              <a:t>NSA</a:t>
            </a:r>
            <a:r>
              <a:rPr lang="ko-KR" altLang="en-US" sz="2000" b="1" i="0" u="none" strike="noStrike" cap="all" dirty="0">
                <a:solidFill>
                  <a:srgbClr val="3F454F"/>
                </a:solidFill>
                <a:effectLst/>
                <a:latin typeface="gotham"/>
              </a:rPr>
              <a:t>에서는</a:t>
            </a:r>
            <a:r>
              <a:rPr lang="en-US" altLang="ko-Kore-KR" sz="2000" b="1" i="0" u="none" strike="noStrike" cap="all" dirty="0">
                <a:solidFill>
                  <a:srgbClr val="3F454F"/>
                </a:solidFill>
                <a:effectLst/>
                <a:latin typeface="gotham"/>
              </a:rPr>
              <a:t> </a:t>
            </a:r>
            <a:r>
              <a:rPr lang="ko-KR" altLang="en-US" sz="2000" b="1" i="0" u="none" strike="noStrike" cap="all" dirty="0">
                <a:solidFill>
                  <a:srgbClr val="3F454F"/>
                </a:solidFill>
                <a:effectLst/>
                <a:latin typeface="gotham"/>
              </a:rPr>
              <a:t>국가 안보 시스템에 대한 </a:t>
            </a:r>
            <a:r>
              <a:rPr lang="ko-KR" altLang="en-US" sz="2000" b="1" i="0" u="none" strike="noStrike" cap="all" dirty="0">
                <a:solidFill>
                  <a:schemeClr val="accent1">
                    <a:lumMod val="75000"/>
                  </a:schemeClr>
                </a:solidFill>
                <a:effectLst/>
                <a:latin typeface="gotham"/>
              </a:rPr>
              <a:t>미래 양자 저항 </a:t>
            </a:r>
            <a:r>
              <a:rPr lang="en-US" altLang="ko-KR" sz="2000" b="1" i="0" u="none" strike="noStrike" cap="all" dirty="0">
                <a:solidFill>
                  <a:schemeClr val="accent1">
                    <a:lumMod val="75000"/>
                  </a:schemeClr>
                </a:solidFill>
                <a:effectLst/>
                <a:latin typeface="gotham"/>
              </a:rPr>
              <a:t>(</a:t>
            </a:r>
            <a:r>
              <a:rPr lang="en-US" altLang="ko-Kore-KR" sz="2000" b="1" i="0" u="none" strike="noStrike" cap="all" dirty="0">
                <a:solidFill>
                  <a:schemeClr val="accent1">
                    <a:lumMod val="75000"/>
                  </a:schemeClr>
                </a:solidFill>
                <a:effectLst/>
                <a:latin typeface="gotham"/>
              </a:rPr>
              <a:t>QR) </a:t>
            </a:r>
            <a:r>
              <a:rPr lang="ko-KR" altLang="en-US" sz="2000" b="1" i="0" u="none" strike="noStrike" cap="all" dirty="0">
                <a:solidFill>
                  <a:schemeClr val="accent1">
                    <a:lumMod val="75000"/>
                  </a:schemeClr>
                </a:solidFill>
                <a:effectLst/>
                <a:latin typeface="gotham"/>
              </a:rPr>
              <a:t>알고리즘 요구 사항 발표</a:t>
            </a:r>
          </a:p>
          <a:p>
            <a:pPr lvl="1"/>
            <a:r>
              <a:rPr lang="en-US" altLang="ko-Kore-KR" sz="1600" dirty="0">
                <a:solidFill>
                  <a:srgbClr val="211C33"/>
                </a:solidFill>
                <a:effectLst/>
                <a:latin typeface="ArialMT"/>
              </a:rPr>
              <a:t>POST-QUANTUM RESISTANT ALGORITHM SUITE 2.0 </a:t>
            </a:r>
            <a:r>
              <a:rPr lang="ko-KR" altLang="en-US" sz="1600" dirty="0">
                <a:solidFill>
                  <a:srgbClr val="211C33"/>
                </a:solidFill>
                <a:effectLst/>
                <a:latin typeface="ArialMT"/>
              </a:rPr>
              <a:t>발표 </a:t>
            </a:r>
            <a:r>
              <a:rPr lang="en-US" altLang="ko-KR" sz="1600" dirty="0">
                <a:solidFill>
                  <a:srgbClr val="211C33"/>
                </a:solidFill>
                <a:effectLst/>
                <a:latin typeface="ArialMT"/>
              </a:rPr>
              <a:t>(2022</a:t>
            </a:r>
            <a:r>
              <a:rPr lang="ko-KR" altLang="en-US" sz="1600" dirty="0">
                <a:solidFill>
                  <a:srgbClr val="211C33"/>
                </a:solidFill>
                <a:effectLst/>
                <a:latin typeface="ArialMT"/>
              </a:rPr>
              <a:t>년 </a:t>
            </a:r>
            <a:r>
              <a:rPr lang="en-US" altLang="ko-KR" sz="1600" dirty="0">
                <a:solidFill>
                  <a:srgbClr val="211C33"/>
                </a:solidFill>
                <a:effectLst/>
                <a:latin typeface="ArialMT"/>
              </a:rPr>
              <a:t>9</a:t>
            </a:r>
            <a:r>
              <a:rPr lang="ko-KR" altLang="en-US" sz="1600" dirty="0">
                <a:solidFill>
                  <a:srgbClr val="211C33"/>
                </a:solidFill>
                <a:effectLst/>
                <a:latin typeface="ArialMT"/>
              </a:rPr>
              <a:t>월 </a:t>
            </a:r>
            <a:r>
              <a:rPr lang="en-US" altLang="ko-KR" sz="1600" dirty="0">
                <a:solidFill>
                  <a:srgbClr val="211C33"/>
                </a:solidFill>
                <a:effectLst/>
                <a:latin typeface="ArialMT"/>
              </a:rPr>
              <a:t>7</a:t>
            </a:r>
            <a:r>
              <a:rPr lang="ko-KR" altLang="en-US" sz="1600" dirty="0">
                <a:solidFill>
                  <a:srgbClr val="211C33"/>
                </a:solidFill>
                <a:effectLst/>
                <a:latin typeface="ArialMT"/>
              </a:rPr>
              <a:t>일</a:t>
            </a:r>
            <a:r>
              <a:rPr lang="en-US" altLang="ko-KR" sz="1600" dirty="0">
                <a:solidFill>
                  <a:srgbClr val="211C33"/>
                </a:solidFill>
                <a:effectLst/>
                <a:latin typeface="ArialMT"/>
              </a:rPr>
              <a:t>)</a:t>
            </a:r>
            <a:br>
              <a:rPr lang="en-US" altLang="ko-KR" sz="1600" b="0" i="0" u="none" strike="noStrike" cap="all" dirty="0">
                <a:solidFill>
                  <a:srgbClr val="3F454F"/>
                </a:solidFill>
                <a:effectLst/>
                <a:latin typeface="gotham"/>
              </a:rPr>
            </a:br>
            <a:r>
              <a:rPr lang="en-US" altLang="ko-KR" sz="1600" b="0" i="0" u="none" strike="noStrike" cap="all" dirty="0">
                <a:solidFill>
                  <a:srgbClr val="3F454F"/>
                </a:solidFill>
                <a:effectLst/>
                <a:latin typeface="gotham"/>
              </a:rPr>
              <a:t>- </a:t>
            </a:r>
            <a:r>
              <a:rPr lang="en-US" altLang="ko-Kore-KR" sz="1600" dirty="0">
                <a:solidFill>
                  <a:srgbClr val="211C33"/>
                </a:solidFill>
                <a:effectLst/>
                <a:latin typeface="ArialMT"/>
              </a:rPr>
              <a:t>CNSA 2.0(Commercial National Security Algorithm Suite 2.0) </a:t>
            </a:r>
            <a:r>
              <a:rPr lang="en-US" altLang="ko-KR" sz="1600" dirty="0">
                <a:solidFill>
                  <a:srgbClr val="211C33"/>
                </a:solidFill>
                <a:effectLst/>
                <a:latin typeface="ArialMT"/>
              </a:rPr>
              <a:t>: </a:t>
            </a:r>
            <a:br>
              <a:rPr lang="en-US" altLang="ko-KR" sz="1600" dirty="0">
                <a:solidFill>
                  <a:srgbClr val="211C33"/>
                </a:solidFill>
                <a:effectLst/>
                <a:latin typeface="ArialMT"/>
              </a:rPr>
            </a:br>
            <a:r>
              <a:rPr lang="en-US" altLang="ko-KR" sz="1600" dirty="0">
                <a:solidFill>
                  <a:srgbClr val="211C33"/>
                </a:solidFill>
                <a:effectLst/>
                <a:latin typeface="ArialMT"/>
              </a:rPr>
              <a:t>   </a:t>
            </a:r>
            <a:r>
              <a:rPr lang="ko-KR" altLang="en-US" sz="1600" dirty="0">
                <a:solidFill>
                  <a:srgbClr val="211C33"/>
                </a:solidFill>
                <a:effectLst/>
                <a:latin typeface="ArialMT"/>
              </a:rPr>
              <a:t>필수 상용 국가 보안 알고리즘 제품군</a:t>
            </a:r>
            <a:r>
              <a:rPr lang="en-US" altLang="ko-KR" sz="1600" dirty="0">
                <a:solidFill>
                  <a:srgbClr val="211C33"/>
                </a:solidFill>
                <a:effectLst/>
                <a:latin typeface="ArialMT"/>
              </a:rPr>
              <a:t>(</a:t>
            </a:r>
            <a:r>
              <a:rPr lang="ko-KR" altLang="en-US" sz="1600" dirty="0">
                <a:solidFill>
                  <a:srgbClr val="211C33"/>
                </a:solidFill>
                <a:effectLst/>
                <a:latin typeface="ArialMT"/>
              </a:rPr>
              <a:t>현재 </a:t>
            </a:r>
            <a:r>
              <a:rPr lang="en-US" altLang="ko-KR" sz="1600" dirty="0">
                <a:solidFill>
                  <a:srgbClr val="211C33"/>
                </a:solidFill>
                <a:effectLst/>
                <a:latin typeface="ArialMT"/>
              </a:rPr>
              <a:t>CNSA 1.0)</a:t>
            </a:r>
            <a:r>
              <a:rPr lang="ko-KR" altLang="en-US" sz="1600" dirty="0">
                <a:solidFill>
                  <a:srgbClr val="211C33"/>
                </a:solidFill>
                <a:effectLst/>
                <a:latin typeface="ArialMT"/>
              </a:rPr>
              <a:t>의 알고리즘에 대한 업데이트</a:t>
            </a:r>
            <a:r>
              <a:rPr lang="en-US" altLang="ko-Kore-KR" sz="1600" dirty="0">
                <a:solidFill>
                  <a:srgbClr val="211C33"/>
                </a:solidFill>
                <a:effectLst/>
                <a:latin typeface="ArialMT"/>
              </a:rPr>
              <a:t> </a:t>
            </a:r>
          </a:p>
          <a:p>
            <a:pPr lvl="1"/>
            <a:r>
              <a:rPr lang="en-US" altLang="ko-Kore-KR" sz="1600" b="1" dirty="0">
                <a:solidFill>
                  <a:srgbClr val="FF0000"/>
                </a:solidFill>
                <a:effectLst/>
              </a:rPr>
              <a:t>NIST</a:t>
            </a:r>
            <a:r>
              <a:rPr lang="ko-Kore-KR" altLang="en-US" sz="1600" b="1" dirty="0">
                <a:solidFill>
                  <a:srgbClr val="FF0000"/>
                </a:solidFill>
                <a:effectLst/>
              </a:rPr>
              <a:t>의 </a:t>
            </a:r>
            <a:r>
              <a:rPr lang="ko-KR" altLang="en-US" sz="1600" b="1" dirty="0">
                <a:solidFill>
                  <a:srgbClr val="FF0000"/>
                </a:solidFill>
                <a:effectLst/>
              </a:rPr>
              <a:t>최근 양자 내성 암호화 표준화를 </a:t>
            </a:r>
            <a:r>
              <a:rPr lang="en-US" altLang="ko-Kore-KR" sz="1600" b="1" dirty="0">
                <a:solidFill>
                  <a:srgbClr val="FF0000"/>
                </a:solidFill>
                <a:effectLst/>
              </a:rPr>
              <a:t>NSA</a:t>
            </a:r>
            <a:r>
              <a:rPr lang="ko-KR" altLang="en-US" sz="1600" b="1" dirty="0">
                <a:solidFill>
                  <a:srgbClr val="FF0000"/>
                </a:solidFill>
                <a:effectLst/>
              </a:rPr>
              <a:t>의 </a:t>
            </a:r>
            <a:r>
              <a:rPr lang="en-US" altLang="ko-Kore-KR" sz="1600" b="1" dirty="0">
                <a:solidFill>
                  <a:srgbClr val="FF0000"/>
                </a:solidFill>
                <a:effectLst/>
              </a:rPr>
              <a:t>CNSA 2.0 </a:t>
            </a:r>
            <a:r>
              <a:rPr lang="ko-KR" altLang="en-US" sz="1600" b="1" dirty="0">
                <a:solidFill>
                  <a:srgbClr val="FF0000"/>
                </a:solidFill>
                <a:effectLst/>
              </a:rPr>
              <a:t>알고리즘으로 선택</a:t>
            </a:r>
            <a:endParaRPr lang="en-US" altLang="ko-KR" sz="1600" b="1" dirty="0">
              <a:solidFill>
                <a:srgbClr val="FF0000"/>
              </a:solidFill>
              <a:effectLst/>
            </a:endParaRPr>
          </a:p>
          <a:p>
            <a:pPr lvl="1">
              <a:buFont typeface="Wingdings" pitchFamily="2" charset="2"/>
              <a:buChar char="v"/>
            </a:pPr>
            <a:r>
              <a:rPr lang="en-US" altLang="ko-Kore-KR" sz="1600" b="1" dirty="0">
                <a:solidFill>
                  <a:schemeClr val="accent1">
                    <a:lumMod val="75000"/>
                  </a:schemeClr>
                </a:solidFill>
                <a:effectLst/>
              </a:rPr>
              <a:t>NSA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effectLst/>
              </a:rPr>
              <a:t>는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/>
              </a:rPr>
              <a:t>2035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effectLst/>
              </a:rPr>
              <a:t>년까지 완벽한 양자 내성 암호 전환을 고려하고 있음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A0DB43-C084-78AB-C23E-332D25EB5C8B}"/>
              </a:ext>
            </a:extLst>
          </p:cNvPr>
          <p:cNvSpPr txBox="1"/>
          <p:nvPr/>
        </p:nvSpPr>
        <p:spPr>
          <a:xfrm>
            <a:off x="179294" y="6388715"/>
            <a:ext cx="1183341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50" dirty="0">
                <a:solidFill>
                  <a:schemeClr val="bg1"/>
                </a:solidFill>
              </a:rPr>
              <a:t>https://www.meritalk.com/articles/nsa-plans-for-full-post-quantum-cryptography-by-2035/</a:t>
            </a:r>
            <a:endParaRPr lang="en-US" altLang="ko-Kore-KR" sz="1050" dirty="0">
              <a:solidFill>
                <a:schemeClr val="bg1"/>
              </a:solidFill>
            </a:endParaRPr>
          </a:p>
          <a:p>
            <a:r>
              <a:rPr lang="en-US" altLang="ko-Kore-KR" sz="1050" dirty="0">
                <a:solidFill>
                  <a:schemeClr val="bg1"/>
                </a:solidFill>
              </a:rPr>
              <a:t>https://</a:t>
            </a:r>
            <a:r>
              <a:rPr lang="en-US" altLang="ko-Kore-KR" sz="1050" dirty="0" err="1">
                <a:solidFill>
                  <a:schemeClr val="bg1"/>
                </a:solidFill>
              </a:rPr>
              <a:t>media.defense.gov</a:t>
            </a:r>
            <a:r>
              <a:rPr lang="en-US" altLang="ko-Kore-KR" sz="1050" dirty="0">
                <a:solidFill>
                  <a:schemeClr val="bg1"/>
                </a:solidFill>
              </a:rPr>
              <a:t>/2022/Sep/07/2003071834/-1/-1/0/CSA_CNSA_2.0_ALGORITHMS_.PDF</a:t>
            </a:r>
          </a:p>
        </p:txBody>
      </p:sp>
    </p:spTree>
    <p:extLst>
      <p:ext uri="{BB962C8B-B14F-4D97-AF65-F5344CB8AC3E}">
        <p14:creationId xmlns:p14="http://schemas.microsoft.com/office/powerpoint/2010/main" val="467560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Transport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  <a:r>
              <a:rPr lang="ko-KR" altLang="en-US" dirty="0"/>
              <a:t> </a:t>
            </a:r>
            <a:r>
              <a:rPr lang="en-US" altLang="ko-KR" dirty="0"/>
              <a:t>Security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0" y="3989515"/>
            <a:ext cx="11369675" cy="1915391"/>
          </a:xfrm>
        </p:spPr>
        <p:txBody>
          <a:bodyPr/>
          <a:lstStyle/>
          <a:p>
            <a:r>
              <a:rPr lang="ko-KR" altLang="en-US" b="1" dirty="0"/>
              <a:t>인터넷상에서 보안 통신을 수행하는 프로토콜</a:t>
            </a:r>
            <a:endParaRPr lang="en-US" altLang="ko-KR" b="1" dirty="0"/>
          </a:p>
          <a:p>
            <a:pPr lvl="1"/>
            <a:r>
              <a:rPr lang="ko-KR" altLang="en-US" dirty="0"/>
              <a:t>두 컴퓨터 간의 통신을 암호화하여 공격을 방지</a:t>
            </a:r>
            <a:endParaRPr lang="en-US" altLang="ko-KR" dirty="0"/>
          </a:p>
          <a:p>
            <a:pPr lvl="1"/>
            <a:r>
              <a:rPr lang="ko-KR" altLang="en-US" dirty="0"/>
              <a:t>데이터의 기밀성</a:t>
            </a:r>
            <a:r>
              <a:rPr lang="en-US" altLang="ko-KR" dirty="0"/>
              <a:t>, </a:t>
            </a:r>
            <a:r>
              <a:rPr lang="ko-KR" altLang="en-US" dirty="0"/>
              <a:t>무결성</a:t>
            </a:r>
            <a:r>
              <a:rPr lang="en-US" altLang="ko-KR" dirty="0"/>
              <a:t>, </a:t>
            </a:r>
            <a:r>
              <a:rPr lang="ko-KR" altLang="en-US" dirty="0"/>
              <a:t>인증을 보장</a:t>
            </a:r>
            <a:endParaRPr lang="en-US" altLang="ko-KR" dirty="0"/>
          </a:p>
          <a:p>
            <a:pPr lvl="1"/>
            <a:r>
              <a:rPr lang="en-US" altLang="ko-KR" dirty="0"/>
              <a:t>HTTPS, FTPS, SMTPS </a:t>
            </a:r>
            <a:r>
              <a:rPr lang="ko-KR" altLang="en-US" dirty="0"/>
              <a:t>등에서 사용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205FD7-9099-43E2-BD75-FB784EA1A6B6}"/>
              </a:ext>
            </a:extLst>
          </p:cNvPr>
          <p:cNvSpPr/>
          <p:nvPr/>
        </p:nvSpPr>
        <p:spPr>
          <a:xfrm>
            <a:off x="0" y="1171232"/>
            <a:ext cx="12192000" cy="220717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b="1" dirty="0">
                <a:solidFill>
                  <a:srgbClr val="FF0000"/>
                </a:solidFill>
              </a:rPr>
              <a:t>TLS</a:t>
            </a:r>
            <a:r>
              <a:rPr lang="ko-KR" altLang="en-US" sz="3200" b="1" dirty="0">
                <a:solidFill>
                  <a:srgbClr val="FF0000"/>
                </a:solidFill>
              </a:rPr>
              <a:t>가 </a:t>
            </a:r>
            <a:r>
              <a:rPr lang="en-US" altLang="ko-KR" sz="3200" b="1" dirty="0">
                <a:solidFill>
                  <a:srgbClr val="FF0000"/>
                </a:solidFill>
              </a:rPr>
              <a:t>case study</a:t>
            </a:r>
            <a:r>
              <a:rPr lang="ko-KR" altLang="en-US" sz="3200" b="1" dirty="0">
                <a:solidFill>
                  <a:srgbClr val="FF0000"/>
                </a:solidFill>
              </a:rPr>
              <a:t>로써 가장 적합한 이유</a:t>
            </a:r>
            <a:r>
              <a:rPr lang="en-US" altLang="ko-KR" sz="3200" b="1" dirty="0">
                <a:solidFill>
                  <a:srgbClr val="FF0000"/>
                </a:solidFill>
              </a:rPr>
              <a:t>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/>
                </a:solidFill>
              </a:rPr>
              <a:t>인터넷 연결의 </a:t>
            </a:r>
            <a:r>
              <a:rPr lang="en-US" altLang="ko-KR" sz="3200" dirty="0">
                <a:solidFill>
                  <a:schemeClr val="tx1"/>
                </a:solidFill>
              </a:rPr>
              <a:t>60% </a:t>
            </a:r>
            <a:r>
              <a:rPr lang="ko-KR" altLang="en-US" sz="3200" dirty="0">
                <a:solidFill>
                  <a:schemeClr val="tx1"/>
                </a:solidFill>
              </a:rPr>
              <a:t>이상이 </a:t>
            </a:r>
            <a:r>
              <a:rPr lang="en-US" altLang="ko-KR" sz="3200" dirty="0">
                <a:solidFill>
                  <a:schemeClr val="tx1"/>
                </a:solidFill>
              </a:rPr>
              <a:t>TLS </a:t>
            </a:r>
            <a:r>
              <a:rPr lang="ko-KR" altLang="en-US" sz="3200" dirty="0">
                <a:solidFill>
                  <a:schemeClr val="tx1"/>
                </a:solidFill>
              </a:rPr>
              <a:t>기반 </a:t>
            </a:r>
            <a:r>
              <a:rPr lang="en-US" altLang="ko-KR" sz="3200" dirty="0">
                <a:solidFill>
                  <a:schemeClr val="tx1"/>
                </a:solidFill>
              </a:rPr>
              <a:t>HTTPS</a:t>
            </a:r>
            <a:r>
              <a:rPr lang="ko-KR" altLang="en-US" sz="3200" dirty="0">
                <a:solidFill>
                  <a:schemeClr val="tx1"/>
                </a:solidFill>
              </a:rPr>
              <a:t>를 통해 수행 </a:t>
            </a:r>
            <a:r>
              <a:rPr lang="en-US" altLang="ko-KR" sz="3200" dirty="0">
                <a:solidFill>
                  <a:schemeClr val="tx1"/>
                </a:solidFill>
              </a:rPr>
              <a:t>[1]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/>
                </a:solidFill>
              </a:rPr>
              <a:t>따라서 많은 연구들이 </a:t>
            </a:r>
            <a:r>
              <a:rPr lang="en-US" altLang="ko-KR" sz="3200" dirty="0">
                <a:solidFill>
                  <a:schemeClr val="tx1"/>
                </a:solidFill>
              </a:rPr>
              <a:t>TLS</a:t>
            </a:r>
            <a:r>
              <a:rPr lang="ko-KR" altLang="en-US" sz="3200" dirty="0">
                <a:solidFill>
                  <a:schemeClr val="tx1"/>
                </a:solidFill>
              </a:rPr>
              <a:t>에 </a:t>
            </a:r>
            <a:r>
              <a:rPr lang="en-US" altLang="ko-KR" sz="3200" dirty="0">
                <a:solidFill>
                  <a:schemeClr val="tx1"/>
                </a:solidFill>
              </a:rPr>
              <a:t>PQC</a:t>
            </a:r>
            <a:r>
              <a:rPr lang="ko-KR" altLang="en-US" sz="3200" dirty="0">
                <a:solidFill>
                  <a:schemeClr val="tx1"/>
                </a:solidFill>
              </a:rPr>
              <a:t>를 적용하는 방법으로 진행</a:t>
            </a:r>
            <a:endParaRPr lang="en-US" altLang="ko-KR" sz="3200" dirty="0">
              <a:solidFill>
                <a:schemeClr val="tx1"/>
              </a:solidFill>
            </a:endParaRPr>
          </a:p>
        </p:txBody>
      </p:sp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7526563F-27F8-4BA4-A6CE-5AF776978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239370"/>
              </p:ext>
            </p:extLst>
          </p:nvPr>
        </p:nvGraphicFramePr>
        <p:xfrm>
          <a:off x="7550727" y="3685309"/>
          <a:ext cx="4641273" cy="2523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5705">
                  <a:extLst>
                    <a:ext uri="{9D8B030D-6E8A-4147-A177-3AD203B41FA5}">
                      <a16:colId xmlns:a16="http://schemas.microsoft.com/office/drawing/2014/main" val="569294304"/>
                    </a:ext>
                  </a:extLst>
                </a:gridCol>
                <a:gridCol w="834534">
                  <a:extLst>
                    <a:ext uri="{9D8B030D-6E8A-4147-A177-3AD203B41FA5}">
                      <a16:colId xmlns:a16="http://schemas.microsoft.com/office/drawing/2014/main" val="678456807"/>
                    </a:ext>
                  </a:extLst>
                </a:gridCol>
                <a:gridCol w="411034">
                  <a:extLst>
                    <a:ext uri="{9D8B030D-6E8A-4147-A177-3AD203B41FA5}">
                      <a16:colId xmlns:a16="http://schemas.microsoft.com/office/drawing/2014/main" val="3062900884"/>
                    </a:ext>
                  </a:extLst>
                </a:gridCol>
              </a:tblGrid>
              <a:tr h="23702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500" dirty="0"/>
                        <a:t>논문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500" dirty="0"/>
                        <a:t> </a:t>
                      </a:r>
                      <a:r>
                        <a:rPr lang="ko-Kore-KR" altLang="en-US" sz="500" dirty="0"/>
                        <a:t>대상 프로토콜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500" dirty="0"/>
                        <a:t>발표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731782"/>
                  </a:ext>
                </a:extLst>
              </a:tr>
              <a:tr h="2172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600" dirty="0"/>
                        <a:t>QUIC Protocol with Post-quantum Authentication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QUIC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80147"/>
                  </a:ext>
                </a:extLst>
              </a:tr>
              <a:tr h="2172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600" dirty="0"/>
                        <a:t>Fingerprinting Schemes against a Post-Quantum Cryptography IPsec/IKEv2 Encryption Appliance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600" dirty="0"/>
                        <a:t>IPsec/IKEv2 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677398"/>
                  </a:ext>
                </a:extLst>
              </a:tr>
              <a:tr h="2172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Performance Evaluation of Post-Quantum TLS 1.3 on Resource-Constrained Embedded Systems </a:t>
                      </a:r>
                      <a:endParaRPr lang="en-US" altLang="ko-Kore-KR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TLS1.3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50505"/>
                  </a:ext>
                </a:extLst>
              </a:tr>
              <a:tr h="2172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600" dirty="0"/>
                        <a:t>Post Quantum Cryptography Analysis of TLS Tunneling on a Constrained 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TLS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428695"/>
                  </a:ext>
                </a:extLst>
              </a:tr>
              <a:tr h="217268">
                <a:tc>
                  <a:txBody>
                    <a:bodyPr/>
                    <a:lstStyle/>
                    <a:p>
                      <a:r>
                        <a:rPr lang="en-US" altLang="ko-Kore-KR" sz="600" dirty="0"/>
                        <a:t>Mixed certificate chains for the transition to post-quantum authentication in TLS 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600" dirty="0"/>
                        <a:t>TLS1.3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600" dirty="0"/>
                        <a:t>2021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717841"/>
                  </a:ext>
                </a:extLst>
              </a:tr>
              <a:tr h="217268">
                <a:tc>
                  <a:txBody>
                    <a:bodyPr/>
                    <a:lstStyle/>
                    <a:p>
                      <a:r>
                        <a:rPr lang="en-US" altLang="ko-Kore-KR" sz="600" dirty="0"/>
                        <a:t>Benchmarking Post-quantum Cryptography in TLS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TLS1.3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2020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696941"/>
                  </a:ext>
                </a:extLst>
              </a:tr>
              <a:tr h="217268">
                <a:tc>
                  <a:txBody>
                    <a:bodyPr/>
                    <a:lstStyle/>
                    <a:p>
                      <a:r>
                        <a:rPr lang="en-US" altLang="ko-Kore-KR" sz="600" dirty="0"/>
                        <a:t>Post-Quantum Authentication in TLS 1.3: A Performance Study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600" dirty="0"/>
                        <a:t>TLS1.3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600" dirty="0"/>
                        <a:t>2020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281905"/>
                  </a:ext>
                </a:extLst>
              </a:tr>
              <a:tr h="217268">
                <a:tc>
                  <a:txBody>
                    <a:bodyPr/>
                    <a:lstStyle/>
                    <a:p>
                      <a:r>
                        <a:rPr lang="en-US" altLang="ko-Kore-KR" sz="600" dirty="0"/>
                        <a:t>Post-Quantum TLS on Embedded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600" dirty="0"/>
                        <a:t>TLS1.2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600" dirty="0"/>
                        <a:t>2020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683244"/>
                  </a:ext>
                </a:extLst>
              </a:tr>
              <a:tr h="217268">
                <a:tc>
                  <a:txBody>
                    <a:bodyPr/>
                    <a:lstStyle/>
                    <a:p>
                      <a:r>
                        <a:rPr lang="en-US" altLang="ko-Kore-KR" sz="600" dirty="0"/>
                        <a:t>Prototyping post-quantum and hybrid key exchange and authentication in TLS and SSH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TLS1.2</a:t>
                      </a:r>
                      <a:r>
                        <a:rPr lang="en-US" altLang="ko-KR" sz="600" dirty="0"/>
                        <a:t>-</a:t>
                      </a:r>
                      <a:r>
                        <a:rPr lang="en-US" altLang="ko-Kore-KR" sz="600" dirty="0"/>
                        <a:t>1.3, SSH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2019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777300"/>
                  </a:ext>
                </a:extLst>
              </a:tr>
              <a:tr h="217268">
                <a:tc>
                  <a:txBody>
                    <a:bodyPr/>
                    <a:lstStyle/>
                    <a:p>
                      <a:r>
                        <a:rPr lang="en-US" altLang="ko-Kore-KR" sz="600" b="1" dirty="0"/>
                        <a:t>Post-Quantum Key Exchange for the Internet and the </a:t>
                      </a:r>
                      <a:r>
                        <a:rPr lang="en-US" altLang="ko-Kore-KR" sz="6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Open Quantum Safe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600" dirty="0"/>
                        <a:t>TLS1.2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2017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976272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060A7A8D-EF0B-42FC-9D60-AF079E72E74A}"/>
              </a:ext>
            </a:extLst>
          </p:cNvPr>
          <p:cNvSpPr/>
          <p:nvPr/>
        </p:nvSpPr>
        <p:spPr>
          <a:xfrm>
            <a:off x="-57220" y="6325453"/>
            <a:ext cx="123280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222222"/>
                </a:solidFill>
                <a:latin typeface="Arial" panose="020B0604020202020204" pitchFamily="34" charset="0"/>
              </a:rPr>
              <a:t>[1] Chan, C. L., </a:t>
            </a:r>
            <a:r>
              <a:rPr lang="en-US" altLang="ko-KR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Fontugne</a:t>
            </a:r>
            <a:r>
              <a:rPr lang="en-US" altLang="ko-KR" sz="1600" dirty="0">
                <a:solidFill>
                  <a:srgbClr val="222222"/>
                </a:solidFill>
                <a:latin typeface="Arial" panose="020B0604020202020204" pitchFamily="34" charset="0"/>
              </a:rPr>
              <a:t>, R., Cho, K., &amp; </a:t>
            </a:r>
            <a:r>
              <a:rPr lang="en-US" altLang="ko-KR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Goto</a:t>
            </a:r>
            <a:r>
              <a:rPr lang="en-US" altLang="ko-KR" sz="1600" dirty="0">
                <a:solidFill>
                  <a:srgbClr val="222222"/>
                </a:solidFill>
                <a:latin typeface="Arial" panose="020B0604020202020204" pitchFamily="34" charset="0"/>
              </a:rPr>
              <a:t>, S. (2018, April). Monitoring TLS adoption using backbone and edge traffic. In </a:t>
            </a:r>
            <a:r>
              <a:rPr lang="en-US" altLang="ko-KR" sz="1600" i="1" dirty="0">
                <a:solidFill>
                  <a:srgbClr val="222222"/>
                </a:solidFill>
                <a:latin typeface="Arial" panose="020B0604020202020204" pitchFamily="34" charset="0"/>
              </a:rPr>
              <a:t>IEEE INFOCOM 2018-IEEE Conference on Computer Communications Workshops (INFOCOM WKSHPS)</a:t>
            </a:r>
            <a:r>
              <a:rPr lang="en-US" altLang="ko-KR" sz="1600" dirty="0">
                <a:solidFill>
                  <a:srgbClr val="222222"/>
                </a:solidFill>
                <a:latin typeface="Arial" panose="020B0604020202020204" pitchFamily="34" charset="0"/>
              </a:rPr>
              <a:t> (pp. 208-213). IEEE.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50812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E4F50-74A0-BE27-93B8-DBA54D05BB7D}"/>
              </a:ext>
            </a:extLst>
          </p:cNvPr>
          <p:cNvSpPr txBox="1">
            <a:spLocks/>
          </p:cNvSpPr>
          <p:nvPr/>
        </p:nvSpPr>
        <p:spPr>
          <a:xfrm>
            <a:off x="411162" y="195181"/>
            <a:ext cx="10956997" cy="7621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300"/>
              <a:t>PQ-TLS 1.3 </a:t>
            </a:r>
            <a:r>
              <a:rPr lang="ko-KR" altLang="en-US" sz="2300"/>
              <a:t>요약</a:t>
            </a:r>
            <a:endParaRPr lang="ko-KR" altLang="en-US" sz="23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6CBB4F-ACB7-88D3-D0E8-5F0C33BEEDF4}"/>
              </a:ext>
            </a:extLst>
          </p:cNvPr>
          <p:cNvSpPr txBox="1">
            <a:spLocks/>
          </p:cNvSpPr>
          <p:nvPr/>
        </p:nvSpPr>
        <p:spPr>
          <a:xfrm>
            <a:off x="2993337" y="5720239"/>
            <a:ext cx="3454255" cy="10643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주황색</a:t>
            </a:r>
            <a:r>
              <a:rPr lang="en-US" altLang="ko-KR" dirty="0"/>
              <a:t>: KEM</a:t>
            </a:r>
          </a:p>
          <a:p>
            <a:r>
              <a:rPr lang="ko-KR" altLang="en-US" dirty="0"/>
              <a:t>파란색</a:t>
            </a:r>
            <a:r>
              <a:rPr lang="en-US" altLang="ko-KR" dirty="0"/>
              <a:t>: DSA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D8DD72-1087-63FD-8A65-3EE237E14794}"/>
              </a:ext>
            </a:extLst>
          </p:cNvPr>
          <p:cNvSpPr/>
          <p:nvPr/>
        </p:nvSpPr>
        <p:spPr>
          <a:xfrm>
            <a:off x="0" y="5149840"/>
            <a:ext cx="280670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 err="1"/>
              <a:t>Tasopoulos</a:t>
            </a:r>
            <a:r>
              <a:rPr lang="en-US" altLang="ko-KR" sz="1050" dirty="0"/>
              <a:t>, G., Li, J., </a:t>
            </a:r>
            <a:r>
              <a:rPr lang="en-US" altLang="ko-KR" sz="1050" dirty="0" err="1"/>
              <a:t>Fournaris</a:t>
            </a:r>
            <a:r>
              <a:rPr lang="en-US" altLang="ko-KR" sz="1050" dirty="0"/>
              <a:t>, A. P., Zhao, R. K., </a:t>
            </a:r>
            <a:r>
              <a:rPr lang="en-US" altLang="ko-KR" sz="1050" dirty="0" err="1"/>
              <a:t>Sakzad</a:t>
            </a:r>
            <a:r>
              <a:rPr lang="en-US" altLang="ko-KR" sz="1050" dirty="0"/>
              <a:t>, A., &amp; Steinfeld, R. (2022, November). Performance Evaluation of Post-Quantum TLS 1.3 on Resource-Constrained Embedded Systems. In </a:t>
            </a:r>
            <a:r>
              <a:rPr lang="en-US" altLang="ko-KR" sz="1050" i="1" dirty="0"/>
              <a:t>Information Security Practice and Experience: 17th International Conference, ISPEC 2022, Taipei, Taiwan, November 23–25, 2022, Proceedings</a:t>
            </a:r>
            <a:r>
              <a:rPr lang="en-US" altLang="ko-KR" sz="1050" dirty="0"/>
              <a:t> (pp. 432-451). Cham: Springer International Publishing.</a:t>
            </a:r>
            <a:endParaRPr lang="ko-KR" altLang="en-US" sz="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662D44-AAF8-7618-4003-C649648291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2" t="1326" b="5655"/>
          <a:stretch/>
        </p:blipFill>
        <p:spPr>
          <a:xfrm>
            <a:off x="5712792" y="73456"/>
            <a:ext cx="6141606" cy="67845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99BB2B-4E65-21FA-6CA9-E511CD8CFDC4}"/>
              </a:ext>
            </a:extLst>
          </p:cNvPr>
          <p:cNvSpPr txBox="1"/>
          <p:nvPr/>
        </p:nvSpPr>
        <p:spPr>
          <a:xfrm>
            <a:off x="-383208" y="1079069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dirty="0" err="1"/>
              <a:t>Clienthello</a:t>
            </a:r>
            <a:r>
              <a:rPr lang="ko-KR" altLang="en-US" dirty="0"/>
              <a:t>와 </a:t>
            </a:r>
            <a:r>
              <a:rPr lang="en-US" altLang="ko-KR" dirty="0"/>
              <a:t>server hello</a:t>
            </a:r>
            <a:r>
              <a:rPr lang="ko-KR" altLang="en-US" dirty="0"/>
              <a:t>에서 </a:t>
            </a:r>
            <a:r>
              <a:rPr lang="en-US" altLang="ko-KR" dirty="0"/>
              <a:t>Cipher suite</a:t>
            </a:r>
            <a:r>
              <a:rPr lang="ko-KR" altLang="en-US" dirty="0"/>
              <a:t> 설정</a:t>
            </a:r>
            <a:endParaRPr lang="en-US" altLang="ko-KR" dirty="0"/>
          </a:p>
          <a:p>
            <a:pPr marL="1371600" lvl="2" indent="-457200">
              <a:buAutoNum type="arabicPeriod"/>
            </a:pPr>
            <a:r>
              <a:rPr lang="en-US" altLang="ko-KR" dirty="0" err="1"/>
              <a:t>Kyber</a:t>
            </a:r>
            <a:r>
              <a:rPr lang="en-US" altLang="ko-KR" dirty="0"/>
              <a:t> </a:t>
            </a:r>
            <a:r>
              <a:rPr lang="ko-KR" altLang="en-US" dirty="0"/>
              <a:t>키 교환 </a:t>
            </a:r>
            <a:r>
              <a:rPr lang="en-US" altLang="ko-KR" dirty="0"/>
              <a:t>				</a:t>
            </a:r>
            <a:r>
              <a:rPr lang="en-US" altLang="ko-KR" dirty="0">
                <a:sym typeface="Wingdings" panose="05000000000000000000" pitchFamily="2" charset="2"/>
              </a:rPr>
              <a:t> ECDHE </a:t>
            </a:r>
            <a:r>
              <a:rPr lang="ko-KR" altLang="en-US" dirty="0">
                <a:sym typeface="Wingdings" panose="05000000000000000000" pitchFamily="2" charset="2"/>
              </a:rPr>
              <a:t>키 교환 대체</a:t>
            </a:r>
            <a:endParaRPr lang="en-US" altLang="ko-KR" dirty="0"/>
          </a:p>
          <a:p>
            <a:pPr marL="1371600" lvl="2" indent="-457200">
              <a:buAutoNum type="arabicPeriod"/>
            </a:pPr>
            <a:r>
              <a:rPr lang="en-US" altLang="ko-KR" dirty="0"/>
              <a:t>SPHINCS+ </a:t>
            </a:r>
            <a:r>
              <a:rPr lang="ko-KR" altLang="en-US" dirty="0"/>
              <a:t>서명 </a:t>
            </a:r>
            <a:r>
              <a:rPr lang="en-US" altLang="ko-KR" dirty="0"/>
              <a:t>				</a:t>
            </a:r>
            <a:r>
              <a:rPr lang="en-US" altLang="ko-KR" dirty="0">
                <a:sym typeface="Wingdings" panose="05000000000000000000" pitchFamily="2" charset="2"/>
              </a:rPr>
              <a:t> </a:t>
            </a:r>
            <a:r>
              <a:rPr lang="en-US" altLang="ko-KR" dirty="0"/>
              <a:t>ECDSA</a:t>
            </a:r>
            <a:r>
              <a:rPr lang="ko-KR" altLang="en-US" dirty="0"/>
              <a:t> 서명 </a:t>
            </a:r>
            <a:r>
              <a:rPr lang="ko-KR" altLang="en-US" dirty="0" err="1"/>
              <a:t>스킴</a:t>
            </a:r>
            <a:r>
              <a:rPr lang="ko-KR" altLang="en-US" dirty="0"/>
              <a:t> 대체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60246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93265C-C40E-A1D1-ABE3-381FA025E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 </a:t>
            </a:r>
            <a:r>
              <a:rPr kumimoji="1" lang="ko-KR" altLang="en-US" dirty="0"/>
              <a:t>라이브러리  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191D92-A582-1117-1E00-B01E4FE21C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720" y="1071612"/>
            <a:ext cx="11368160" cy="2865387"/>
          </a:xfrm>
        </p:spPr>
        <p:txBody>
          <a:bodyPr>
            <a:normAutofit/>
          </a:bodyPr>
          <a:lstStyle/>
          <a:p>
            <a:r>
              <a:rPr kumimoji="1" lang="en-US" altLang="ko-Kore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OQS(Open Quantum Safe) </a:t>
            </a:r>
            <a:endParaRPr kumimoji="1" lang="en-US" altLang="ko-Kore-KR" sz="2000" dirty="0">
              <a:latin typeface="+mn-ea"/>
            </a:endParaRPr>
          </a:p>
          <a:p>
            <a:pPr lvl="1"/>
            <a:r>
              <a:rPr lang="en-US" altLang="ko-KR" sz="1600" dirty="0">
                <a:solidFill>
                  <a:srgbClr val="27262B"/>
                </a:solidFill>
                <a:latin typeface="+mn-ea"/>
              </a:rPr>
              <a:t>PQC</a:t>
            </a:r>
            <a:r>
              <a:rPr lang="ko-KR" altLang="en-US" sz="1600" b="0" i="0" dirty="0">
                <a:solidFill>
                  <a:srgbClr val="27262B"/>
                </a:solidFill>
                <a:effectLst/>
                <a:latin typeface="+mn-ea"/>
              </a:rPr>
              <a:t>의 개발 및 프로토타이핑을 지원</a:t>
            </a:r>
            <a:r>
              <a:rPr lang="en-US" altLang="ko-KR" sz="1600" b="0" i="0" dirty="0">
                <a:solidFill>
                  <a:srgbClr val="27262B"/>
                </a:solidFill>
                <a:effectLst/>
                <a:latin typeface="+mn-ea"/>
              </a:rPr>
              <a:t> </a:t>
            </a:r>
            <a:r>
              <a:rPr lang="ko-KR" altLang="en-US" sz="1600" b="0" i="0" dirty="0">
                <a:solidFill>
                  <a:srgbClr val="27262B"/>
                </a:solidFill>
                <a:effectLst/>
                <a:latin typeface="+mn-ea"/>
              </a:rPr>
              <a:t>목표</a:t>
            </a:r>
            <a:r>
              <a:rPr lang="en-US" altLang="ko-KR" sz="1600" b="0" i="0" dirty="0">
                <a:solidFill>
                  <a:srgbClr val="27262B"/>
                </a:solidFill>
                <a:effectLst/>
                <a:latin typeface="+mn-ea"/>
              </a:rPr>
              <a:t> </a:t>
            </a:r>
            <a:r>
              <a:rPr lang="ko-KR" altLang="en-US" sz="1600" b="0" i="0" dirty="0">
                <a:solidFill>
                  <a:srgbClr val="27262B"/>
                </a:solidFill>
                <a:effectLst/>
                <a:latin typeface="+mn-ea"/>
              </a:rPr>
              <a:t>오픈 소스 프로젝트</a:t>
            </a:r>
          </a:p>
          <a:p>
            <a:pPr lvl="1"/>
            <a:endParaRPr lang="en-US" altLang="ko-Kore-KR" sz="1600" b="0" i="0" dirty="0">
              <a:solidFill>
                <a:srgbClr val="27262B"/>
              </a:solidFill>
              <a:effectLst/>
              <a:latin typeface="+mn-ea"/>
            </a:endParaRPr>
          </a:p>
          <a:p>
            <a:pPr lvl="1"/>
            <a:r>
              <a:rPr lang="en-US" altLang="ko-Kore-KR" sz="1600" b="0" i="0" dirty="0">
                <a:solidFill>
                  <a:srgbClr val="27262B"/>
                </a:solidFill>
                <a:effectLst/>
                <a:latin typeface="+mn-ea"/>
              </a:rPr>
              <a:t>OQS-OpenSSL - </a:t>
            </a:r>
            <a:r>
              <a:rPr lang="en-US" altLang="ko-Kore-KR" sz="1600" b="1" i="0" dirty="0">
                <a:solidFill>
                  <a:srgbClr val="27262B"/>
                </a:solidFill>
                <a:effectLst/>
                <a:latin typeface="+mn-ea"/>
              </a:rPr>
              <a:t>TLS 1.3</a:t>
            </a:r>
            <a:r>
              <a:rPr lang="ko-KR" altLang="en-US" sz="1600" b="1" i="0" dirty="0">
                <a:solidFill>
                  <a:srgbClr val="27262B"/>
                </a:solidFill>
                <a:effectLst/>
                <a:latin typeface="+mn-ea"/>
              </a:rPr>
              <a:t>에서 </a:t>
            </a:r>
            <a:r>
              <a:rPr lang="en-US" altLang="ko-KR" sz="1600" b="1" i="0" dirty="0">
                <a:solidFill>
                  <a:srgbClr val="27262B"/>
                </a:solidFill>
                <a:effectLst/>
                <a:latin typeface="+mn-ea"/>
              </a:rPr>
              <a:t>PQC</a:t>
            </a:r>
            <a:r>
              <a:rPr lang="ko-KR" altLang="en-US" sz="1600" b="1" i="0" dirty="0">
                <a:solidFill>
                  <a:srgbClr val="27262B"/>
                </a:solidFill>
                <a:effectLst/>
                <a:latin typeface="+mn-ea"/>
              </a:rPr>
              <a:t> 및 하이브리드 키 교환 및 </a:t>
            </a:r>
            <a:r>
              <a:rPr lang="en-US" altLang="ko-KR" sz="1600" b="1" i="0" dirty="0">
                <a:solidFill>
                  <a:srgbClr val="27262B"/>
                </a:solidFill>
                <a:effectLst/>
                <a:latin typeface="+mn-ea"/>
              </a:rPr>
              <a:t>PQC</a:t>
            </a:r>
            <a:r>
              <a:rPr lang="ko-KR" altLang="en-US" sz="1600" b="1" i="0" dirty="0">
                <a:solidFill>
                  <a:srgbClr val="27262B"/>
                </a:solidFill>
                <a:effectLst/>
                <a:latin typeface="+mn-ea"/>
              </a:rPr>
              <a:t> 공개 키 인증을 구현</a:t>
            </a:r>
            <a:r>
              <a:rPr lang="en-US" altLang="ko-KR" sz="1600" b="1" dirty="0">
                <a:solidFill>
                  <a:srgbClr val="27262B"/>
                </a:solidFill>
                <a:latin typeface="+mn-ea"/>
              </a:rPr>
              <a:t>,</a:t>
            </a:r>
            <a:r>
              <a:rPr lang="ko-KR" altLang="en-US" sz="1600" b="1" dirty="0">
                <a:solidFill>
                  <a:srgbClr val="27262B"/>
                </a:solidFill>
                <a:latin typeface="+mn-ea"/>
              </a:rPr>
              <a:t> </a:t>
            </a:r>
            <a:br>
              <a:rPr lang="en-US" altLang="ko-KR" sz="1600" b="1" dirty="0">
                <a:solidFill>
                  <a:srgbClr val="27262B"/>
                </a:solidFill>
                <a:latin typeface="+mn-ea"/>
              </a:rPr>
            </a:br>
            <a:r>
              <a:rPr lang="ko-KR" altLang="en-US" sz="1600" b="0" i="0" dirty="0">
                <a:solidFill>
                  <a:srgbClr val="27262B"/>
                </a:solidFill>
                <a:effectLst/>
                <a:latin typeface="+mn-ea"/>
              </a:rPr>
              <a:t>현재 </a:t>
            </a:r>
            <a:r>
              <a:rPr lang="en-US" altLang="ko-Kore-KR" sz="1600" b="0" i="0" dirty="0">
                <a:solidFill>
                  <a:srgbClr val="27262B"/>
                </a:solidFill>
                <a:effectLst/>
                <a:latin typeface="+mn-ea"/>
              </a:rPr>
              <a:t>OpenSSL</a:t>
            </a:r>
            <a:r>
              <a:rPr lang="ko-KR" altLang="en-US" sz="1600" b="0" i="0" dirty="0">
                <a:solidFill>
                  <a:srgbClr val="27262B"/>
                </a:solidFill>
                <a:effectLst/>
                <a:latin typeface="+mn-ea"/>
              </a:rPr>
              <a:t>을 기반으로 하는 </a:t>
            </a:r>
            <a:r>
              <a:rPr lang="en-US" altLang="ko-Kore-KR" sz="1600" b="1" i="0" dirty="0">
                <a:solidFill>
                  <a:srgbClr val="27262B"/>
                </a:solidFill>
                <a:effectLst/>
                <a:latin typeface="+mn-ea"/>
              </a:rPr>
              <a:t>X.509 </a:t>
            </a:r>
            <a:r>
              <a:rPr lang="ko-KR" altLang="en-US" sz="1600" b="1" i="0" dirty="0">
                <a:solidFill>
                  <a:srgbClr val="27262B"/>
                </a:solidFill>
                <a:effectLst/>
                <a:latin typeface="+mn-ea"/>
              </a:rPr>
              <a:t>인증서 생성 및 </a:t>
            </a:r>
            <a:r>
              <a:rPr lang="en-US" altLang="ko-Kore-KR" sz="1600" b="1" i="0" dirty="0">
                <a:solidFill>
                  <a:srgbClr val="27262B"/>
                </a:solidFill>
                <a:effectLst/>
                <a:latin typeface="+mn-ea"/>
              </a:rPr>
              <a:t>S/MIME </a:t>
            </a:r>
            <a:r>
              <a:rPr lang="ko-KR" altLang="en-US" sz="1600" b="1" i="0" dirty="0">
                <a:solidFill>
                  <a:srgbClr val="27262B"/>
                </a:solidFill>
                <a:effectLst/>
                <a:latin typeface="+mn-ea"/>
              </a:rPr>
              <a:t>메시지 처리</a:t>
            </a:r>
            <a:r>
              <a:rPr lang="en-US" altLang="ko-KR" sz="1600" b="1" dirty="0">
                <a:solidFill>
                  <a:srgbClr val="27262B"/>
                </a:solidFill>
                <a:latin typeface="+mn-ea"/>
              </a:rPr>
              <a:t> PQC </a:t>
            </a:r>
            <a:r>
              <a:rPr lang="ko-KR" altLang="en-US" sz="1600" b="1" i="0" dirty="0">
                <a:solidFill>
                  <a:srgbClr val="27262B"/>
                </a:solidFill>
                <a:effectLst/>
                <a:latin typeface="+mn-ea"/>
              </a:rPr>
              <a:t>지원</a:t>
            </a:r>
            <a:endParaRPr lang="en-US" altLang="ko-KR" sz="1600" b="1" i="0" dirty="0">
              <a:solidFill>
                <a:srgbClr val="27262B"/>
              </a:solidFill>
              <a:effectLst/>
              <a:latin typeface="+mn-ea"/>
            </a:endParaRPr>
          </a:p>
          <a:p>
            <a:pPr lvl="1"/>
            <a:endParaRPr lang="en-US" altLang="ko-Kore-KR" sz="1600" b="0" i="0" dirty="0">
              <a:solidFill>
                <a:srgbClr val="27262B"/>
              </a:solidFill>
              <a:effectLst/>
              <a:latin typeface="+mn-ea"/>
            </a:endParaRPr>
          </a:p>
          <a:p>
            <a:pPr lvl="1"/>
            <a:r>
              <a:rPr lang="en-US" altLang="ko-Kore-KR" sz="1600" b="0" i="0" dirty="0">
                <a:solidFill>
                  <a:srgbClr val="27262B"/>
                </a:solidFill>
                <a:effectLst/>
                <a:latin typeface="+mn-ea"/>
              </a:rPr>
              <a:t>OQS-OpenSSH - </a:t>
            </a:r>
            <a:r>
              <a:rPr lang="en-US" altLang="ko-Kore-KR" sz="1600" b="1" i="0" dirty="0">
                <a:solidFill>
                  <a:srgbClr val="27262B"/>
                </a:solidFill>
                <a:effectLst/>
                <a:latin typeface="+mn-ea"/>
              </a:rPr>
              <a:t>SSH </a:t>
            </a:r>
            <a:r>
              <a:rPr lang="ko-KR" altLang="en-US" sz="1600" b="1" i="0" dirty="0">
                <a:solidFill>
                  <a:srgbClr val="27262B"/>
                </a:solidFill>
                <a:effectLst/>
                <a:latin typeface="+mn-ea"/>
              </a:rPr>
              <a:t>프로토콜에서 </a:t>
            </a:r>
            <a:r>
              <a:rPr lang="en-US" altLang="ko-KR" sz="1600" b="1" i="0" dirty="0">
                <a:solidFill>
                  <a:srgbClr val="27262B"/>
                </a:solidFill>
                <a:effectLst/>
                <a:latin typeface="+mn-ea"/>
              </a:rPr>
              <a:t>PQC</a:t>
            </a:r>
            <a:r>
              <a:rPr lang="ko-KR" altLang="en-US" sz="1600" b="1" i="0" dirty="0">
                <a:solidFill>
                  <a:srgbClr val="27262B"/>
                </a:solidFill>
                <a:effectLst/>
                <a:latin typeface="+mn-ea"/>
              </a:rPr>
              <a:t> 및 하이브리드 키 교환을 구현</a:t>
            </a:r>
            <a:endParaRPr kumimoji="1" lang="ko-Kore-KR" altLang="en-US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126AAB-09D9-7062-74F8-BC0ABCF83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743" y="2504305"/>
            <a:ext cx="4077037" cy="18562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AF4C33-4EFB-E960-F64E-5EDC56A15D00}"/>
              </a:ext>
            </a:extLst>
          </p:cNvPr>
          <p:cNvSpPr txBox="1"/>
          <p:nvPr/>
        </p:nvSpPr>
        <p:spPr>
          <a:xfrm>
            <a:off x="526220" y="3080619"/>
            <a:ext cx="815022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1800" b="1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Liboqs</a:t>
            </a:r>
            <a:r>
              <a:rPr kumimoji="1" lang="en-US" altLang="ko-Kore-KR" sz="18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sz="1600" dirty="0">
                <a:latin typeface="+mn-ea"/>
              </a:rPr>
              <a:t>PQC</a:t>
            </a:r>
            <a:r>
              <a:rPr kumimoji="1" lang="ko-KR" altLang="en-US" sz="1600" dirty="0">
                <a:latin typeface="+mn-ea"/>
              </a:rPr>
              <a:t>을 위한 오픈 소스 </a:t>
            </a:r>
            <a:r>
              <a:rPr kumimoji="1" lang="en-US" altLang="ko-Kore-KR" sz="1600" dirty="0">
                <a:latin typeface="+mn-ea"/>
              </a:rPr>
              <a:t>C </a:t>
            </a:r>
            <a:r>
              <a:rPr kumimoji="1" lang="ko-KR" altLang="en-US" sz="1600" dirty="0">
                <a:latin typeface="+mn-ea"/>
              </a:rPr>
              <a:t>라이브러리</a:t>
            </a:r>
            <a:endParaRPr kumimoji="1" lang="en-US" altLang="ko-KR" sz="1600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+mn-ea"/>
              </a:rPr>
              <a:t>현재 지원되고 있는 알고리즘</a:t>
            </a:r>
            <a:endParaRPr kumimoji="1" lang="en-US" altLang="ko-KR" sz="1600" dirty="0">
              <a:latin typeface="+mn-ea"/>
            </a:endParaRPr>
          </a:p>
          <a:p>
            <a:pPr lvl="1"/>
            <a:endParaRPr kumimoji="1" lang="ko-KR" altLang="en-US" sz="1600" dirty="0">
              <a:latin typeface="+mn-ea"/>
            </a:endParaRPr>
          </a:p>
          <a:p>
            <a:endParaRPr kumimoji="1" lang="en-US" altLang="ko-Kore-KR" sz="18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6DB932-85A7-A147-6448-E1DC767B30FF}"/>
              </a:ext>
            </a:extLst>
          </p:cNvPr>
          <p:cNvSpPr txBox="1"/>
          <p:nvPr/>
        </p:nvSpPr>
        <p:spPr>
          <a:xfrm>
            <a:off x="228601" y="6583069"/>
            <a:ext cx="61277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400" dirty="0"/>
              <a:t>https://openquantumsafe.org/</a:t>
            </a: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BDAE1385-889E-94B6-F5E2-7CC84A1FF650}"/>
              </a:ext>
            </a:extLst>
          </p:cNvPr>
          <p:cNvGraphicFramePr>
            <a:graphicFrameLocks noGrp="1"/>
          </p:cNvGraphicFramePr>
          <p:nvPr/>
        </p:nvGraphicFramePr>
        <p:xfrm>
          <a:off x="445464" y="4038701"/>
          <a:ext cx="11368159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9153">
                  <a:extLst>
                    <a:ext uri="{9D8B030D-6E8A-4147-A177-3AD203B41FA5}">
                      <a16:colId xmlns:a16="http://schemas.microsoft.com/office/drawing/2014/main" val="3529213577"/>
                    </a:ext>
                  </a:extLst>
                </a:gridCol>
                <a:gridCol w="4949006">
                  <a:extLst>
                    <a:ext uri="{9D8B030D-6E8A-4147-A177-3AD203B41FA5}">
                      <a16:colId xmlns:a16="http://schemas.microsoft.com/office/drawing/2014/main" val="18148378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 encapsulation mechanisms (KEMs)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Signature schemes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655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ore-KR" sz="14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NIST selection - </a:t>
                      </a:r>
                      <a:r>
                        <a:rPr lang="en-US" altLang="ko-Kore-KR" sz="1400" b="1" i="0" u="none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Kyber</a:t>
                      </a:r>
                      <a:endParaRPr lang="en-US" altLang="ko-Kore-KR" sz="1400" b="1" i="0" u="none" kern="12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ore-KR" sz="14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Round 4 candidates - </a:t>
                      </a:r>
                      <a:r>
                        <a:rPr lang="en-US" altLang="ko-Kore-KR" sz="1400" b="1" i="0" u="none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Classic </a:t>
                      </a:r>
                      <a:r>
                        <a:rPr lang="en-US" altLang="ko-Kore-KR" sz="1400" b="1" i="0" u="none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McEliece</a:t>
                      </a:r>
                      <a:r>
                        <a:rPr lang="en-US" altLang="ko-Kore-KR" sz="1400" b="1" i="0" u="none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BIKE, HQC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ore-KR" sz="14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Other algorithms - </a:t>
                      </a:r>
                      <a:r>
                        <a:rPr lang="en-US" altLang="ko-Kore-KR" sz="1400" b="1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FrodoKEM</a:t>
                      </a:r>
                      <a:r>
                        <a:rPr lang="en-US" altLang="ko-Kore-KR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, NTRU-Prime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ore-KR" sz="1400" dirty="0"/>
                        <a:t>NIST selections</a:t>
                      </a:r>
                      <a:br>
                        <a:rPr lang="en-US" altLang="ko-Kore-KR" sz="1400" dirty="0"/>
                      </a:br>
                      <a:r>
                        <a:rPr lang="en-US" altLang="ko-Kore-KR" sz="1400" b="1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Dilithium</a:t>
                      </a:r>
                      <a:r>
                        <a:rPr lang="en-US" altLang="ko-Kore-KR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, Falcon, SPHINCS+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80623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954F5E9-40A3-1FB9-B313-972112C46AB2}"/>
              </a:ext>
            </a:extLst>
          </p:cNvPr>
          <p:cNvSpPr txBox="1"/>
          <p:nvPr/>
        </p:nvSpPr>
        <p:spPr>
          <a:xfrm>
            <a:off x="132520" y="5414567"/>
            <a:ext cx="61277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b="1" i="0" dirty="0" err="1">
                <a:solidFill>
                  <a:schemeClr val="accent1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wolfSSL</a:t>
            </a:r>
            <a:endParaRPr lang="en-US" altLang="ko-Kore-KR" b="1" i="0" dirty="0">
              <a:solidFill>
                <a:schemeClr val="accent1">
                  <a:lumMod val="75000"/>
                </a:schemeClr>
              </a:solidFill>
              <a:effectLst/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Roboto" panose="02000000000000000000" pitchFamily="2" charset="0"/>
              </a:rPr>
              <a:t>PQC</a:t>
            </a:r>
            <a:r>
              <a:rPr lang="ko-KR" altLang="en-US" b="0" i="0" dirty="0" err="1">
                <a:effectLst/>
                <a:latin typeface="Roboto" panose="02000000000000000000" pitchFamily="2" charset="0"/>
              </a:rPr>
              <a:t>를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 </a:t>
            </a:r>
            <a:r>
              <a:rPr lang="en-US" altLang="ko-Kore-KR" b="0" i="0" dirty="0" err="1">
                <a:effectLst/>
                <a:latin typeface="Roboto" panose="02000000000000000000" pitchFamily="2" charset="0"/>
              </a:rPr>
              <a:t>wolfSSL</a:t>
            </a:r>
            <a:r>
              <a:rPr lang="en-US" altLang="ko-Kore-KR" b="0" i="0" dirty="0">
                <a:effectLst/>
                <a:latin typeface="Roboto" panose="02000000000000000000" pitchFamily="2" charset="0"/>
              </a:rPr>
              <a:t> 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라이브러리에 통합</a:t>
            </a:r>
            <a:endParaRPr lang="en-US" altLang="ko-KR" b="0" i="0" dirty="0">
              <a:effectLst/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ore-KR" altLang="en-US" b="1" dirty="0">
                <a:solidFill>
                  <a:schemeClr val="accent1">
                    <a:lumMod val="75000"/>
                  </a:schemeClr>
                </a:solidFill>
              </a:rPr>
              <a:t>현재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ko-Kore-KR" sz="1800" b="1" i="0" u="none" kern="1200" dirty="0" err="1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Kyber</a:t>
            </a:r>
            <a:r>
              <a:rPr lang="en-US" altLang="ko-KR" sz="1800" u="none" kern="12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+mn-ea"/>
                <a:cs typeface="+mn-cs"/>
              </a:rPr>
              <a:t>,</a:t>
            </a:r>
            <a:r>
              <a:rPr lang="ko-KR" altLang="en-US" sz="1800" u="none" kern="12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+mn-ea"/>
                <a:cs typeface="+mn-cs"/>
              </a:rPr>
              <a:t> </a:t>
            </a:r>
            <a:r>
              <a:rPr lang="en-US" altLang="ko-Kore-KR" sz="1800" b="1" dirty="0" err="1">
                <a:solidFill>
                  <a:schemeClr val="accent1">
                    <a:lumMod val="75000"/>
                  </a:schemeClr>
                </a:solidFill>
              </a:rPr>
              <a:t>Dilithium</a:t>
            </a:r>
            <a:r>
              <a:rPr lang="en-US" altLang="ko-Kore-KR" sz="1800" b="1" dirty="0">
                <a:solidFill>
                  <a:schemeClr val="accent1">
                    <a:lumMod val="75000"/>
                  </a:schemeClr>
                </a:solidFill>
              </a:rPr>
              <a:t>, Falcon, SPHINCS+ </a:t>
            </a:r>
            <a:r>
              <a:rPr lang="ko-Kore-KR" altLang="en-US" sz="1800" b="1" dirty="0">
                <a:solidFill>
                  <a:schemeClr val="accent1">
                    <a:lumMod val="75000"/>
                  </a:schemeClr>
                </a:solidFill>
              </a:rPr>
              <a:t>지원</a:t>
            </a:r>
            <a:endParaRPr lang="ko-Kore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18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21768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C1496-59B2-9BFA-601F-DF1CC3845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양자내성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TLS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테스트 방법 및 환경 상세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B8A3B0-1512-9078-5BB5-05F71E1B6B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920" y="1187031"/>
            <a:ext cx="11145327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상세 분석을 위해 실제 테스트 수행</a:t>
            </a:r>
            <a:endParaRPr lang="en-US" altLang="ko-KR" b="1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로컬</a:t>
            </a:r>
            <a:r>
              <a:rPr lang="en-US" altLang="ko-KR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실제 네트워크</a:t>
            </a:r>
            <a:r>
              <a:rPr lang="en-US" altLang="ko-KR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시뮬레이션 네트워크 세가지 환경에서 테스트 </a:t>
            </a:r>
            <a:endParaRPr lang="en-US" altLang="ko-KR" b="1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로컬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네트워크 지연이나 기타 </a:t>
            </a:r>
            <a:r>
              <a:rPr lang="ko-KR" altLang="en-US" dirty="0">
                <a:solidFill>
                  <a:srgbClr val="0070C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외부 요인없이 직접 비교 가능</a:t>
            </a:r>
            <a:endParaRPr lang="en-US" altLang="ko-KR" dirty="0">
              <a:solidFill>
                <a:srgbClr val="0070C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1"/>
            <a:endParaRPr lang="en-US" altLang="ko-KR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1"/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실제 네트워크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b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실제 성능을 반영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solidFill>
                  <a:srgbClr val="0070C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실제 운영 환경에서 어떻게 작동하는지 확인 가능</a:t>
            </a:r>
            <a:endParaRPr lang="en-US" altLang="ko-KR" dirty="0">
              <a:solidFill>
                <a:srgbClr val="0070C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1"/>
            <a:endParaRPr lang="en-US" altLang="ko-KR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1"/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시뮬레이션 네트워크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b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네트워크 지연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패킷 손실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대역폭 제한 등을 조절할 수 있음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b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해당 요소들이 성능에 어떤 영향을 미치는지 확인 가능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7188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C1496-59B2-9BFA-601F-DF1CC3845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테스트 환경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B8A3B0-1512-9078-5BB5-05F71E1B6B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152525"/>
            <a:ext cx="12192000" cy="5057775"/>
          </a:xfrm>
        </p:spPr>
        <p:txBody>
          <a:bodyPr>
            <a:normAutofit/>
          </a:bodyPr>
          <a:lstStyle/>
          <a:p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테스트 환경</a:t>
            </a:r>
            <a:endParaRPr lang="en-US" altLang="ko-KR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1"/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PC: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Intel(R) Core(TM) i5-8259U CPU @ 2.30GHz</a:t>
            </a:r>
            <a:endParaRPr lang="en-US" altLang="ko-KR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1"/>
            <a:endParaRPr lang="en-US" altLang="ko-KR" b="1" dirty="0">
              <a:solidFill>
                <a:srgbClr val="0070C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1"/>
            <a:r>
              <a:rPr lang="ko-KR" altLang="en-US" b="1" dirty="0">
                <a:solidFill>
                  <a:srgbClr val="0070C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로컬 테스트</a:t>
            </a:r>
            <a:b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en-US" altLang="ko-Kore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 OQS OpenSSL 1.1.1 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어플리케이션 사용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-US" altLang="ko-KR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s_server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en-US" altLang="ko-KR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s_time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  <a:p>
            <a:pPr lvl="1"/>
            <a:endParaRPr lang="en-US" altLang="ko-KR" dirty="0">
              <a:latin typeface="Helvetica Neue" panose="02000503000000020004" pitchFamily="2" charset="0"/>
              <a:ea typeface="Apple SD Gothic Neo" panose="02000300000000000000" pitchFamily="2" charset="-127"/>
            </a:endParaRPr>
          </a:p>
          <a:p>
            <a:pPr lvl="1"/>
            <a:r>
              <a:rPr lang="ko-KR" altLang="en-US" b="1" dirty="0">
                <a:solidFill>
                  <a:srgbClr val="0070C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실제</a:t>
            </a:r>
            <a:r>
              <a:rPr lang="ko-KR" altLang="en-US" b="1" dirty="0">
                <a:solidFill>
                  <a:srgbClr val="0070C0"/>
                </a:solidFill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b="1" dirty="0">
                <a:solidFill>
                  <a:srgbClr val="0070C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네트워크</a:t>
            </a:r>
            <a:r>
              <a:rPr lang="ko-KR" altLang="en-US" b="1" dirty="0">
                <a:solidFill>
                  <a:srgbClr val="0070C0"/>
                </a:solidFill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b="1" dirty="0">
                <a:solidFill>
                  <a:srgbClr val="0070C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테스트</a:t>
            </a:r>
            <a:b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OQS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제공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사전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빌드된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양자내성암호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지원 웹 서버 데모 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Docker 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</a:t>
            </a:r>
            <a:b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두 대의 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PC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사이에서 통신</a:t>
            </a:r>
            <a:b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en-US" altLang="ko-KR" dirty="0">
              <a:latin typeface="Helvetica Neue" panose="02000503000000020004" pitchFamily="2" charset="0"/>
              <a:ea typeface="Apple SD Gothic Neo" panose="02000300000000000000" pitchFamily="2" charset="-127"/>
            </a:endParaRPr>
          </a:p>
          <a:p>
            <a:pPr lvl="1"/>
            <a:r>
              <a:rPr lang="ko-KR" altLang="en-US" b="1" dirty="0">
                <a:solidFill>
                  <a:srgbClr val="0070C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시뮬레이션</a:t>
            </a:r>
            <a:r>
              <a:rPr lang="ko-KR" altLang="en-US" b="1" dirty="0">
                <a:solidFill>
                  <a:srgbClr val="0070C0"/>
                </a:solidFill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b="1" dirty="0">
                <a:solidFill>
                  <a:srgbClr val="0070C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네트워크</a:t>
            </a:r>
            <a:r>
              <a:rPr lang="ko-KR" altLang="en-US" b="1" dirty="0">
                <a:solidFill>
                  <a:srgbClr val="0070C0"/>
                </a:solidFill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b="1" dirty="0">
                <a:solidFill>
                  <a:srgbClr val="0070C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테스트</a:t>
            </a:r>
            <a:br>
              <a:rPr lang="en-US" altLang="ko-KR" b="1" dirty="0">
                <a:solidFill>
                  <a:srgbClr val="0070C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NS-3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와 </a:t>
            </a:r>
            <a:r>
              <a:rPr lang="en-US" altLang="ko-Kore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OQS OpenSSL 1.1.1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latin typeface="Helvetica Neue" panose="02000503000000020004" pitchFamily="2" charset="0"/>
                <a:ea typeface="Apple SD Gothic Neo" panose="02000300000000000000" pitchFamily="2" charset="-127"/>
              </a:rPr>
              <a:t>사용 구현 후 </a:t>
            </a:r>
            <a:r>
              <a:rPr lang="en-US" altLang="ko-KR" dirty="0">
                <a:latin typeface="Helvetica Neue" panose="02000503000000020004" pitchFamily="2" charset="0"/>
                <a:ea typeface="Apple SD Gothic Neo" panose="02000300000000000000" pitchFamily="2" charset="-127"/>
              </a:rPr>
              <a:t>point-to-point </a:t>
            </a:r>
            <a:r>
              <a:rPr lang="ko-KR" altLang="en-US" dirty="0">
                <a:latin typeface="Helvetica Neue" panose="02000503000000020004" pitchFamily="2" charset="0"/>
                <a:ea typeface="Apple SD Gothic Neo" panose="02000300000000000000" pitchFamily="2" charset="-127"/>
              </a:rPr>
              <a:t>통신</a:t>
            </a:r>
            <a:r>
              <a:rPr lang="en-US" altLang="ko-KR" dirty="0"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latin typeface="Helvetica Neue" panose="02000503000000020004" pitchFamily="2" charset="0"/>
                <a:ea typeface="Apple SD Gothic Neo" panose="02000300000000000000" pitchFamily="2" charset="-127"/>
              </a:rPr>
              <a:t>테스트</a:t>
            </a:r>
            <a:endParaRPr lang="en-US" altLang="ko-KR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09575891"/>
      </p:ext>
    </p:extLst>
  </p:cSld>
  <p:clrMapOvr>
    <a:masterClrMapping/>
  </p:clrMapOvr>
</p:sld>
</file>

<file path=ppt/theme/theme1.xml><?xml version="1.0" encoding="utf-8"?>
<a:theme xmlns:a="http://schemas.openxmlformats.org/drawingml/2006/main" name="CryptoCraft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1562</TotalTime>
  <Words>2019</Words>
  <Application>Microsoft Office PowerPoint</Application>
  <PresentationFormat>와이드스크린</PresentationFormat>
  <Paragraphs>271</Paragraphs>
  <Slides>25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25</vt:i4>
      </vt:variant>
    </vt:vector>
  </HeadingPairs>
  <TitlesOfParts>
    <vt:vector size="40" baseType="lpstr">
      <vt:lpstr>Apple SD Gothic Neo</vt:lpstr>
      <vt:lpstr>-apple-system</vt:lpstr>
      <vt:lpstr>ArialMT</vt:lpstr>
      <vt:lpstr>gotham</vt:lpstr>
      <vt:lpstr>Helvetica Neue</vt:lpstr>
      <vt:lpstr>Noto Sans KR</vt:lpstr>
      <vt:lpstr>Söhne</vt:lpstr>
      <vt:lpstr>맑은 고딕</vt:lpstr>
      <vt:lpstr>Arial</vt:lpstr>
      <vt:lpstr>Cambria Math</vt:lpstr>
      <vt:lpstr>Open Sans</vt:lpstr>
      <vt:lpstr>Roboto</vt:lpstr>
      <vt:lpstr>Wingdings</vt:lpstr>
      <vt:lpstr>CryptoCraft 테마</vt:lpstr>
      <vt:lpstr>제목 테마</vt:lpstr>
      <vt:lpstr>TLS1.3에서 양자내성암호  성능 평가</vt:lpstr>
      <vt:lpstr>PowerPoint 프레젠테이션</vt:lpstr>
      <vt:lpstr> 현대 암호의 위기</vt:lpstr>
      <vt:lpstr>양자 내성 암호 전환</vt:lpstr>
      <vt:lpstr>Transport Layer Security</vt:lpstr>
      <vt:lpstr>PowerPoint 프레젠테이션</vt:lpstr>
      <vt:lpstr> 라이브러리  </vt:lpstr>
      <vt:lpstr> 양자내성 TLS 테스트 방법 및 환경 상세</vt:lpstr>
      <vt:lpstr> 테스트 환경</vt:lpstr>
      <vt:lpstr> 로컬 테스트</vt:lpstr>
      <vt:lpstr> 로컬 환경 performance 측정 (KCM)</vt:lpstr>
      <vt:lpstr> 로컬 환경 performance 측정 (SIG)</vt:lpstr>
      <vt:lpstr> 실제 네트워크 테스트</vt:lpstr>
      <vt:lpstr> 사용 패킷 분석 프로그램</vt:lpstr>
      <vt:lpstr> 측정 메트릭 및 방법</vt:lpstr>
      <vt:lpstr> 전체 평균 패킷 크기 측정 결과</vt:lpstr>
      <vt:lpstr> 전체 평균 시간 측정 결과</vt:lpstr>
      <vt:lpstr> 부분 평균 시간 측정 결과</vt:lpstr>
      <vt:lpstr> 부분 측정 결과</vt:lpstr>
      <vt:lpstr> 시뮬레이션 환경</vt:lpstr>
      <vt:lpstr> NS-3 환경구축 </vt:lpstr>
      <vt:lpstr>PowerPoint 프레젠테이션</vt:lpstr>
      <vt:lpstr> 결론</vt:lpstr>
      <vt:lpstr> 향후 계획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김 현준</cp:lastModifiedBy>
  <cp:revision>68</cp:revision>
  <dcterms:created xsi:type="dcterms:W3CDTF">2019-03-05T04:29:07Z</dcterms:created>
  <dcterms:modified xsi:type="dcterms:W3CDTF">2023-06-28T05:36:02Z</dcterms:modified>
</cp:coreProperties>
</file>